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1" r:id="rId3"/>
    <p:sldId id="260" r:id="rId4"/>
    <p:sldId id="257" r:id="rId5"/>
    <p:sldId id="262" r:id="rId6"/>
    <p:sldId id="263" r:id="rId7"/>
    <p:sldId id="264" r:id="rId8"/>
    <p:sldId id="259" r:id="rId9"/>
    <p:sldId id="258" r:id="rId10"/>
    <p:sldId id="269" r:id="rId11"/>
    <p:sldId id="270" r:id="rId12"/>
    <p:sldId id="266" r:id="rId13"/>
    <p:sldId id="265"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88" autoAdjust="0"/>
  </p:normalViewPr>
  <p:slideViewPr>
    <p:cSldViewPr>
      <p:cViewPr varScale="1">
        <p:scale>
          <a:sx n="56" d="100"/>
          <a:sy n="56" d="100"/>
        </p:scale>
        <p:origin x="9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D99065-D1AD-4A3E-AAC9-A462A4D50968}" type="datetimeFigureOut">
              <a:rPr lang="en-US" smtClean="0"/>
              <a:t>7/28/2014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6B92F5-E2A2-471C-B97D-18F8BDF5E9DB}" type="slidenum">
              <a:rPr lang="en-US" smtClean="0"/>
              <a:t>‹#›</a:t>
            </a:fld>
            <a:endParaRPr lang="en-US"/>
          </a:p>
        </p:txBody>
      </p:sp>
    </p:spTree>
    <p:extLst>
      <p:ext uri="{BB962C8B-B14F-4D97-AF65-F5344CB8AC3E}">
        <p14:creationId xmlns:p14="http://schemas.microsoft.com/office/powerpoint/2010/main" val="2518188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American realist painter</a:t>
            </a:r>
          </a:p>
          <a:p>
            <a:pPr marL="628650" lvl="1" indent="-171450">
              <a:buFont typeface="Arial" panose="020B0604020202020204" pitchFamily="34" charset="0"/>
              <a:buChar char="•"/>
            </a:pPr>
            <a:r>
              <a:rPr lang="en-US" dirty="0" smtClean="0"/>
              <a:t>Began</a:t>
            </a:r>
            <a:r>
              <a:rPr lang="en-US" baseline="0" dirty="0" smtClean="0"/>
              <a:t> the Ashcan School and encouraged artists to make “pictures from life.”  They often captured the rapidly changing landscape of New York and usually featured the bleak and seedy aspects of city life</a:t>
            </a:r>
          </a:p>
          <a:p>
            <a:pPr marL="1085850" lvl="2" indent="-171450">
              <a:buFont typeface="Arial" panose="020B0604020202020204" pitchFamily="34" charset="0"/>
              <a:buChar char="•"/>
            </a:pPr>
            <a:r>
              <a:rPr lang="en-US" baseline="0" dirty="0" smtClean="0"/>
              <a:t>Ashcan School painters were sometimes referred to as “the apostles of ugliness”</a:t>
            </a:r>
          </a:p>
          <a:p>
            <a:pPr marL="171450" lvl="0" indent="-171450">
              <a:buFont typeface="Arial" panose="020B0604020202020204" pitchFamily="34" charset="0"/>
              <a:buChar char="•"/>
            </a:pPr>
            <a:r>
              <a:rPr lang="en-US" baseline="0" dirty="0" smtClean="0"/>
              <a:t>Why would Asher be drawn to Henri?</a:t>
            </a:r>
          </a:p>
          <a:p>
            <a:pPr marL="171450" lvl="0" indent="-171450">
              <a:buFont typeface="Arial" panose="020B0604020202020204" pitchFamily="34" charset="0"/>
              <a:buChar char="•"/>
            </a:pPr>
            <a:r>
              <a:rPr lang="en-US" baseline="0" dirty="0" smtClean="0"/>
              <a:t>What parallels can you draw between Asher and Henri?</a:t>
            </a:r>
            <a:endParaRPr lang="en-US" dirty="0"/>
          </a:p>
        </p:txBody>
      </p:sp>
      <p:sp>
        <p:nvSpPr>
          <p:cNvPr id="4" name="Slide Number Placeholder 3"/>
          <p:cNvSpPr>
            <a:spLocks noGrp="1"/>
          </p:cNvSpPr>
          <p:nvPr>
            <p:ph type="sldNum" sz="quarter" idx="10"/>
          </p:nvPr>
        </p:nvSpPr>
        <p:spPr/>
        <p:txBody>
          <a:bodyPr/>
          <a:lstStyle/>
          <a:p>
            <a:fld id="{226B92F5-E2A2-471C-B97D-18F8BDF5E9DB}" type="slidenum">
              <a:rPr lang="en-US" smtClean="0"/>
              <a:t>2</a:t>
            </a:fld>
            <a:endParaRPr lang="en-US"/>
          </a:p>
        </p:txBody>
      </p:sp>
    </p:spTree>
    <p:extLst>
      <p:ext uri="{BB962C8B-B14F-4D97-AF65-F5344CB8AC3E}">
        <p14:creationId xmlns:p14="http://schemas.microsoft.com/office/powerpoint/2010/main" val="533574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Commissioned by the Florence Cathedral building committee</a:t>
            </a:r>
          </a:p>
          <a:p>
            <a:pPr marL="171450" indent="-171450">
              <a:buFont typeface="Arial" panose="020B0604020202020204" pitchFamily="34" charset="0"/>
              <a:buChar char="•"/>
            </a:pPr>
            <a:r>
              <a:rPr lang="en-US" dirty="0" smtClean="0"/>
              <a:t>Political</a:t>
            </a:r>
            <a:r>
              <a:rPr lang="en-US" baseline="0" dirty="0" smtClean="0"/>
              <a:t> statement: stability of the Florentine republic and David was considered the defiant hero for it</a:t>
            </a:r>
          </a:p>
          <a:p>
            <a:pPr marL="628650" lvl="1" indent="-171450">
              <a:buFont typeface="Arial" panose="020B0604020202020204" pitchFamily="34" charset="0"/>
              <a:buChar char="•"/>
            </a:pPr>
            <a:r>
              <a:rPr lang="en-US" baseline="0" dirty="0" smtClean="0"/>
              <a:t>How does this connect to Asher: Stability of his family and his Jewish roots certainly in jeopardy: he becomes his own symbol of defiance and strength</a:t>
            </a:r>
          </a:p>
          <a:p>
            <a:pPr marL="628650" lvl="1" indent="-171450">
              <a:buFont typeface="Arial" panose="020B0604020202020204" pitchFamily="34" charset="0"/>
              <a:buChar char="•"/>
            </a:pPr>
            <a:r>
              <a:rPr lang="en-US" baseline="0" dirty="0" smtClean="0"/>
              <a:t>This does not represent the victorious David, but rather the one sternly regarding his approaching Foe; muscles are taught, veins are bulging, face is concentrated</a:t>
            </a:r>
          </a:p>
          <a:p>
            <a:pPr marL="1085850" lvl="2" indent="-171450">
              <a:buFont typeface="Arial" panose="020B0604020202020204" pitchFamily="34" charset="0"/>
              <a:buChar char="•"/>
            </a:pPr>
            <a:r>
              <a:rPr lang="en-US" baseline="0" dirty="0" smtClean="0"/>
              <a:t>Asher has demons of his own to stand up and conquer</a:t>
            </a:r>
          </a:p>
          <a:p>
            <a:pPr marL="628650" lvl="1" indent="-171450">
              <a:buFont typeface="Arial" panose="020B0604020202020204" pitchFamily="34" charset="0"/>
              <a:buChar char="•"/>
            </a:pPr>
            <a:r>
              <a:rPr lang="en-US" baseline="0" dirty="0" smtClean="0"/>
              <a:t>Presents an image of “towering pent-up emotion” rather than “calm, ideal beauty.”  His own doubts, frustrations, and passions are evident in the entire composition of David</a:t>
            </a:r>
            <a:endParaRPr lang="en-US" dirty="0"/>
          </a:p>
        </p:txBody>
      </p:sp>
      <p:sp>
        <p:nvSpPr>
          <p:cNvPr id="4" name="Slide Number Placeholder 3"/>
          <p:cNvSpPr>
            <a:spLocks noGrp="1"/>
          </p:cNvSpPr>
          <p:nvPr>
            <p:ph type="sldNum" sz="quarter" idx="10"/>
          </p:nvPr>
        </p:nvSpPr>
        <p:spPr/>
        <p:txBody>
          <a:bodyPr/>
          <a:lstStyle/>
          <a:p>
            <a:fld id="{226B92F5-E2A2-471C-B97D-18F8BDF5E9DB}" type="slidenum">
              <a:rPr lang="en-US" smtClean="0"/>
              <a:t>12</a:t>
            </a:fld>
            <a:endParaRPr lang="en-US"/>
          </a:p>
        </p:txBody>
      </p:sp>
    </p:spTree>
    <p:extLst>
      <p:ext uri="{BB962C8B-B14F-4D97-AF65-F5344CB8AC3E}">
        <p14:creationId xmlns:p14="http://schemas.microsoft.com/office/powerpoint/2010/main" val="1718724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four figures: Left Mary Magdalene, Back</a:t>
            </a:r>
            <a:r>
              <a:rPr lang="en-US" baseline="0" dirty="0" smtClean="0"/>
              <a:t> Nicodemus or Joseph of </a:t>
            </a:r>
            <a:r>
              <a:rPr lang="en-US" baseline="0" dirty="0" err="1" smtClean="0"/>
              <a:t>Arimethea</a:t>
            </a:r>
            <a:r>
              <a:rPr lang="en-US" baseline="0" dirty="0" smtClean="0"/>
              <a:t>, Right Virgin Mary, Center Jesus Christ</a:t>
            </a:r>
          </a:p>
          <a:p>
            <a:pPr marL="628650" lvl="1" indent="-171450">
              <a:buFont typeface="Arial" panose="020B0604020202020204" pitchFamily="34" charset="0"/>
              <a:buChar char="•"/>
            </a:pPr>
            <a:r>
              <a:rPr lang="en-US" baseline="0" dirty="0" smtClean="0"/>
              <a:t>Mary Magdalene: Travels with Jesus as one of his followers.  She was present for both the crucifixion and resurrection of Jesus.  She was thought to have been possessed by seven demons which Jesus cast out of her.  She stayed with Jesus during his crucifixion even after all the other disciples fled and was the first to realize his resurrection and the implications.  She has a reputation of being a harlot before she met Jesus, but much of this is speculation.</a:t>
            </a:r>
          </a:p>
          <a:p>
            <a:pPr marL="628650" lvl="1" indent="-171450">
              <a:buFont typeface="Arial" panose="020B0604020202020204" pitchFamily="34" charset="0"/>
              <a:buChar char="•"/>
            </a:pPr>
            <a:r>
              <a:rPr lang="en-US" baseline="0" dirty="0" smtClean="0"/>
              <a:t>Nicodemus: Pharisee who showed favor to Jesus.  He and Joseph of </a:t>
            </a:r>
            <a:r>
              <a:rPr lang="en-US" baseline="0" dirty="0" err="1" smtClean="0"/>
              <a:t>Arimethea</a:t>
            </a:r>
            <a:r>
              <a:rPr lang="en-US" baseline="0" dirty="0" smtClean="0"/>
              <a:t> are present after Christ has been crucified and it is they who help prepare the corpse of Jesus for burial.</a:t>
            </a:r>
          </a:p>
          <a:p>
            <a:pPr marL="628650" lvl="1" indent="-171450">
              <a:buFont typeface="Arial" panose="020B0604020202020204" pitchFamily="34" charset="0"/>
              <a:buChar char="•"/>
            </a:pPr>
            <a:r>
              <a:rPr lang="en-US" baseline="0" dirty="0" smtClean="0"/>
              <a:t>Virgin Mary: Jesus’ mom. She was present to see her son crucified.</a:t>
            </a:r>
            <a:endParaRPr lang="en-US" dirty="0"/>
          </a:p>
        </p:txBody>
      </p:sp>
      <p:sp>
        <p:nvSpPr>
          <p:cNvPr id="4" name="Slide Number Placeholder 3"/>
          <p:cNvSpPr>
            <a:spLocks noGrp="1"/>
          </p:cNvSpPr>
          <p:nvPr>
            <p:ph type="sldNum" sz="quarter" idx="10"/>
          </p:nvPr>
        </p:nvSpPr>
        <p:spPr/>
        <p:txBody>
          <a:bodyPr/>
          <a:lstStyle/>
          <a:p>
            <a:fld id="{226B92F5-E2A2-471C-B97D-18F8BDF5E9DB}" type="slidenum">
              <a:rPr lang="en-US" smtClean="0"/>
              <a:t>13</a:t>
            </a:fld>
            <a:endParaRPr lang="en-US"/>
          </a:p>
        </p:txBody>
      </p:sp>
    </p:spTree>
    <p:extLst>
      <p:ext uri="{BB962C8B-B14F-4D97-AF65-F5344CB8AC3E}">
        <p14:creationId xmlns:p14="http://schemas.microsoft.com/office/powerpoint/2010/main" val="494129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Asher, </a:t>
            </a:r>
            <a:r>
              <a:rPr lang="en-US" dirty="0" err="1" smtClean="0"/>
              <a:t>Chaim</a:t>
            </a:r>
            <a:r>
              <a:rPr lang="en-US" dirty="0" smtClean="0"/>
              <a:t> </a:t>
            </a:r>
            <a:r>
              <a:rPr lang="en-US" dirty="0" err="1" smtClean="0"/>
              <a:t>Potok</a:t>
            </a:r>
            <a:r>
              <a:rPr lang="en-US" dirty="0" smtClean="0"/>
              <a:t> is also a Jewish painter.</a:t>
            </a:r>
            <a:r>
              <a:rPr lang="en-US" baseline="0" dirty="0" smtClean="0"/>
              <a:t>  Here is his rendition of one of Asher’s </a:t>
            </a:r>
            <a:r>
              <a:rPr lang="en-US" baseline="0" smtClean="0"/>
              <a:t>Brooklyn Crucifixions</a:t>
            </a:r>
            <a:endParaRPr lang="en-US" dirty="0"/>
          </a:p>
        </p:txBody>
      </p:sp>
      <p:sp>
        <p:nvSpPr>
          <p:cNvPr id="4" name="Slide Number Placeholder 3"/>
          <p:cNvSpPr>
            <a:spLocks noGrp="1"/>
          </p:cNvSpPr>
          <p:nvPr>
            <p:ph type="sldNum" sz="quarter" idx="10"/>
          </p:nvPr>
        </p:nvSpPr>
        <p:spPr/>
        <p:txBody>
          <a:bodyPr/>
          <a:lstStyle/>
          <a:p>
            <a:fld id="{226B92F5-E2A2-471C-B97D-18F8BDF5E9DB}" type="slidenum">
              <a:rPr lang="en-US" smtClean="0"/>
              <a:t>14</a:t>
            </a:fld>
            <a:endParaRPr lang="en-US"/>
          </a:p>
        </p:txBody>
      </p:sp>
    </p:spTree>
    <p:extLst>
      <p:ext uri="{BB962C8B-B14F-4D97-AF65-F5344CB8AC3E}">
        <p14:creationId xmlns:p14="http://schemas.microsoft.com/office/powerpoint/2010/main" val="390465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American Painter</a:t>
            </a:r>
            <a:r>
              <a:rPr lang="en-US" baseline="0" dirty="0" smtClean="0"/>
              <a:t> whose scenes express a common theme: loneliness</a:t>
            </a:r>
          </a:p>
          <a:p>
            <a:pPr marL="171450" indent="-171450">
              <a:buFont typeface="Arial" panose="020B0604020202020204" pitchFamily="34" charset="0"/>
              <a:buChar char="•"/>
            </a:pPr>
            <a:r>
              <a:rPr lang="en-US" baseline="0" dirty="0" smtClean="0"/>
              <a:t>His most famous painting is Nighthawks where four people sit inside Phillies, ignoring each other echoing the loneliness of modern humans</a:t>
            </a:r>
          </a:p>
          <a:p>
            <a:pPr marL="171450" indent="-171450">
              <a:buFont typeface="Arial" panose="020B0604020202020204" pitchFamily="34" charset="0"/>
              <a:buChar char="•"/>
            </a:pPr>
            <a:r>
              <a:rPr lang="en-US" dirty="0" smtClean="0"/>
              <a:t>Asher is captivated most by</a:t>
            </a:r>
            <a:r>
              <a:rPr lang="en-US" baseline="0" dirty="0" smtClean="0"/>
              <a:t> Hopper’s sunlight </a:t>
            </a:r>
          </a:p>
          <a:p>
            <a:pPr marL="628650" lvl="1" indent="-171450">
              <a:buFont typeface="Arial" panose="020B0604020202020204" pitchFamily="34" charset="0"/>
              <a:buChar char="•"/>
            </a:pPr>
            <a:r>
              <a:rPr lang="en-US" baseline="0" dirty="0" smtClean="0"/>
              <a:t>Even in these paintings notice the feelings of solitude and loneliness</a:t>
            </a:r>
          </a:p>
          <a:p>
            <a:pPr marL="1085850" lvl="2" indent="-171450">
              <a:buFont typeface="Arial" panose="020B0604020202020204" pitchFamily="34" charset="0"/>
              <a:buChar char="•"/>
            </a:pPr>
            <a:r>
              <a:rPr lang="en-US" baseline="0" dirty="0" smtClean="0"/>
              <a:t>Top Left: The Long Leg: solitary sailboat with a solitary house behind</a:t>
            </a:r>
          </a:p>
          <a:p>
            <a:pPr marL="1085850" lvl="2" indent="-171450">
              <a:buFont typeface="Arial" panose="020B0604020202020204" pitchFamily="34" charset="0"/>
              <a:buChar char="•"/>
            </a:pPr>
            <a:r>
              <a:rPr lang="en-US" baseline="0" dirty="0" smtClean="0"/>
              <a:t>Top Right: notice none of the boats have people in them.  There is a single house in the background</a:t>
            </a:r>
          </a:p>
          <a:p>
            <a:pPr marL="1085850" lvl="2" indent="-171450">
              <a:buFont typeface="Arial" panose="020B0604020202020204" pitchFamily="34" charset="0"/>
              <a:buChar char="•"/>
            </a:pPr>
            <a:r>
              <a:rPr lang="en-US" baseline="0" dirty="0" smtClean="0"/>
              <a:t>Bottom Right: Even though there are two people here, neither acknowledges the other.  Instead, both look longingly out to sea and ignore each other.</a:t>
            </a:r>
          </a:p>
          <a:p>
            <a:pPr marL="171450" lvl="0" indent="-171450">
              <a:buFont typeface="Arial" panose="020B0604020202020204" pitchFamily="34" charset="0"/>
              <a:buChar char="•"/>
            </a:pPr>
            <a:r>
              <a:rPr lang="en-US" dirty="0" smtClean="0"/>
              <a:t>Why would Asher be drawn to Hopper?</a:t>
            </a:r>
          </a:p>
          <a:p>
            <a:pPr marL="171450" lvl="0" indent="-171450">
              <a:buFont typeface="Arial" panose="020B0604020202020204" pitchFamily="34" charset="0"/>
              <a:buChar char="•"/>
            </a:pPr>
            <a:r>
              <a:rPr lang="en-US" dirty="0" smtClean="0"/>
              <a:t>What parallels are there between Asher and Hopper?</a:t>
            </a:r>
            <a:endParaRPr lang="en-US" dirty="0"/>
          </a:p>
        </p:txBody>
      </p:sp>
      <p:sp>
        <p:nvSpPr>
          <p:cNvPr id="4" name="Slide Number Placeholder 3"/>
          <p:cNvSpPr>
            <a:spLocks noGrp="1"/>
          </p:cNvSpPr>
          <p:nvPr>
            <p:ph type="sldNum" sz="quarter" idx="10"/>
          </p:nvPr>
        </p:nvSpPr>
        <p:spPr/>
        <p:txBody>
          <a:bodyPr/>
          <a:lstStyle/>
          <a:p>
            <a:fld id="{226B92F5-E2A2-471C-B97D-18F8BDF5E9DB}" type="slidenum">
              <a:rPr lang="en-US" smtClean="0"/>
              <a:t>3</a:t>
            </a:fld>
            <a:endParaRPr lang="en-US"/>
          </a:p>
        </p:txBody>
      </p:sp>
    </p:spTree>
    <p:extLst>
      <p:ext uri="{BB962C8B-B14F-4D97-AF65-F5344CB8AC3E}">
        <p14:creationId xmlns:p14="http://schemas.microsoft.com/office/powerpoint/2010/main" val="233947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It’s very possible that Asher’s story is in some way Chagall’s story</a:t>
            </a:r>
          </a:p>
          <a:p>
            <a:pPr marL="171450" indent="-171450">
              <a:buFont typeface="Arial" panose="020B0604020202020204" pitchFamily="34" charset="0"/>
              <a:buChar char="•"/>
            </a:pPr>
            <a:r>
              <a:rPr lang="en-US" dirty="0" smtClean="0"/>
              <a:t>Chagall was born in a small town in Russia,</a:t>
            </a:r>
            <a:r>
              <a:rPr lang="en-US" baseline="0" dirty="0" smtClean="0"/>
              <a:t> Vitebsk, to a Jewish family</a:t>
            </a:r>
          </a:p>
          <a:p>
            <a:pPr marL="628650" lvl="1" indent="-171450">
              <a:buFont typeface="Arial" panose="020B0604020202020204" pitchFamily="34" charset="0"/>
              <a:buChar char="•"/>
            </a:pPr>
            <a:r>
              <a:rPr lang="en-US" baseline="0" dirty="0" smtClean="0"/>
              <a:t>At school, he saw another boy drawing and was fascinated by it.  Soon he started to copy pictures out of books and fell in love with painting</a:t>
            </a:r>
          </a:p>
          <a:p>
            <a:pPr marL="1085850" lvl="2" indent="-171450">
              <a:buFont typeface="Arial" panose="020B0604020202020204" pitchFamily="34" charset="0"/>
              <a:buChar char="•"/>
            </a:pPr>
            <a:r>
              <a:rPr lang="en-US" baseline="0" dirty="0" smtClean="0"/>
              <a:t>His family, being traditional Jews, did not have art around the house</a:t>
            </a:r>
          </a:p>
          <a:p>
            <a:pPr marL="171450" lvl="0" indent="-171450">
              <a:buFont typeface="Arial" panose="020B0604020202020204" pitchFamily="34" charset="0"/>
              <a:buChar char="•"/>
            </a:pPr>
            <a:r>
              <a:rPr lang="en-US" baseline="0" dirty="0" smtClean="0"/>
              <a:t>Chagall was most fascinated with painting scenes from his Jewish childhood or the bible</a:t>
            </a:r>
          </a:p>
          <a:p>
            <a:pPr marL="628650" lvl="1" indent="-171450">
              <a:buFont typeface="Arial" panose="020B0604020202020204" pitchFamily="34" charset="0"/>
              <a:buChar char="•"/>
            </a:pPr>
            <a:r>
              <a:rPr lang="en-US" dirty="0" smtClean="0"/>
              <a:t>Although critics described him as a precursor to surrealism, he insisted that he</a:t>
            </a:r>
            <a:r>
              <a:rPr lang="en-US" baseline="0" dirty="0" smtClean="0"/>
              <a:t> painted actual memories and not irrational dreams</a:t>
            </a:r>
          </a:p>
          <a:p>
            <a:pPr marL="1085850" lvl="2" indent="-171450">
              <a:buFont typeface="Arial" panose="020B0604020202020204" pitchFamily="34" charset="0"/>
              <a:buChar char="•"/>
            </a:pPr>
            <a:r>
              <a:rPr lang="en-US" baseline="0" dirty="0" smtClean="0"/>
              <a:t>I and the Village: A childhood spent in rural surroundings.  The top right is a rendering of his hometown, The green faced man is often considered his self portrait (note the cross around his neck), the sheep are common themes in many of Chagall’s paintings representing the pastoral peace.  Dreamlike, notice the tree of knowledge in the bottom center</a:t>
            </a:r>
          </a:p>
          <a:p>
            <a:pPr marL="1085850" lvl="2" indent="-171450">
              <a:buFont typeface="Arial" panose="020B0604020202020204" pitchFamily="34" charset="0"/>
              <a:buChar char="•"/>
            </a:pPr>
            <a:r>
              <a:rPr lang="en-US" dirty="0" smtClean="0"/>
              <a:t>White Crucifixion:  This turns</a:t>
            </a:r>
            <a:r>
              <a:rPr lang="en-US" baseline="0" dirty="0" smtClean="0"/>
              <a:t> the concept of a crucifixion on its head because it is most often seen as a symbol of oppression by the Jewish people, but here it is a symbol of Jewish oppression. In the center is a pained and suffering Jesus on the cross.  He wears a prayer shawl representing his Jewish roots.</a:t>
            </a:r>
          </a:p>
          <a:p>
            <a:pPr marL="1543050" lvl="3" indent="-171450">
              <a:buFont typeface="Arial" panose="020B0604020202020204" pitchFamily="34" charset="0"/>
              <a:buChar char="•"/>
            </a:pPr>
            <a:r>
              <a:rPr lang="en-US" baseline="0" dirty="0" smtClean="0"/>
              <a:t>All around him are acts committed against the Jewish people: on the left, a village is pillaged and burned, people escaping by boat and three bearded men escaping on foot (one clutching the Torah); on the right, burning synagogue; the green figure is considered the Jewish wanderer runs for his life; bottom a Jewish mother comforts her child; top three Jewish patriarchs and a Jewish matriarch watch in horror as the events unfold.</a:t>
            </a:r>
            <a:endParaRPr lang="en-US" dirty="0"/>
          </a:p>
        </p:txBody>
      </p:sp>
      <p:sp>
        <p:nvSpPr>
          <p:cNvPr id="4" name="Slide Number Placeholder 3"/>
          <p:cNvSpPr>
            <a:spLocks noGrp="1"/>
          </p:cNvSpPr>
          <p:nvPr>
            <p:ph type="sldNum" sz="quarter" idx="10"/>
          </p:nvPr>
        </p:nvSpPr>
        <p:spPr/>
        <p:txBody>
          <a:bodyPr/>
          <a:lstStyle/>
          <a:p>
            <a:fld id="{226B92F5-E2A2-471C-B97D-18F8BDF5E9DB}" type="slidenum">
              <a:rPr lang="en-US" smtClean="0"/>
              <a:t>4</a:t>
            </a:fld>
            <a:endParaRPr lang="en-US"/>
          </a:p>
        </p:txBody>
      </p:sp>
    </p:spTree>
    <p:extLst>
      <p:ext uri="{BB962C8B-B14F-4D97-AF65-F5344CB8AC3E}">
        <p14:creationId xmlns:p14="http://schemas.microsoft.com/office/powerpoint/2010/main" val="236663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Jewish-Italian born</a:t>
            </a:r>
          </a:p>
          <a:p>
            <a:pPr marL="171450" indent="-171450">
              <a:buFont typeface="Arial" panose="020B0604020202020204" pitchFamily="34" charset="0"/>
              <a:buChar char="•"/>
            </a:pPr>
            <a:r>
              <a:rPr lang="en-US" dirty="0" smtClean="0"/>
              <a:t>He was very close to his mother and</a:t>
            </a:r>
            <a:r>
              <a:rPr lang="en-US" baseline="0" dirty="0" smtClean="0"/>
              <a:t> it is she who encouraged him to pursue art and saw that he had a talent for it</a:t>
            </a:r>
          </a:p>
          <a:p>
            <a:pPr marL="171450" indent="-171450">
              <a:buFont typeface="Arial" panose="020B0604020202020204" pitchFamily="34" charset="0"/>
              <a:buChar char="•"/>
            </a:pPr>
            <a:r>
              <a:rPr lang="en-US" baseline="0" dirty="0" smtClean="0"/>
              <a:t>He was very sickly, contracting several illnesses as a childhood.</a:t>
            </a:r>
          </a:p>
          <a:p>
            <a:pPr marL="171450" indent="-171450">
              <a:buFont typeface="Arial" panose="020B0604020202020204" pitchFamily="34" charset="0"/>
              <a:buChar char="•"/>
            </a:pPr>
            <a:r>
              <a:rPr lang="en-US" baseline="0" dirty="0" smtClean="0"/>
              <a:t>His art features mostly portraits with his signature look of an elongated face</a:t>
            </a:r>
          </a:p>
          <a:p>
            <a:pPr marL="171450" indent="-171450">
              <a:buFont typeface="Arial" panose="020B0604020202020204" pitchFamily="34" charset="0"/>
              <a:buChar char="•"/>
            </a:pPr>
            <a:r>
              <a:rPr lang="en-US" baseline="0" dirty="0" smtClean="0"/>
              <a:t>Moved to Paris to paint and developed quite the reputation</a:t>
            </a:r>
          </a:p>
          <a:p>
            <a:pPr marL="628650" lvl="1" indent="-171450">
              <a:buFont typeface="Arial" panose="020B0604020202020204" pitchFamily="34" charset="0"/>
              <a:buChar char="•"/>
            </a:pPr>
            <a:r>
              <a:rPr lang="en-US" baseline="0" dirty="0" smtClean="0"/>
              <a:t>Poor as all get out, yet he dressed in all the finest clothes</a:t>
            </a:r>
          </a:p>
          <a:p>
            <a:pPr marL="628650" lvl="1" indent="-171450">
              <a:buFont typeface="Arial" panose="020B0604020202020204" pitchFamily="34" charset="0"/>
              <a:buChar char="•"/>
            </a:pPr>
            <a:r>
              <a:rPr lang="en-US" baseline="0" dirty="0" smtClean="0"/>
              <a:t>He would sometimes strip down in local cafes and shout to patrons, “Look at me, don’t I look like a god?”</a:t>
            </a:r>
          </a:p>
          <a:p>
            <a:pPr marL="628650" lvl="1" indent="-171450">
              <a:buFont typeface="Arial" panose="020B0604020202020204" pitchFamily="34" charset="0"/>
              <a:buChar char="•"/>
            </a:pPr>
            <a:r>
              <a:rPr lang="en-US" baseline="0" dirty="0" smtClean="0"/>
              <a:t>Treated his mistress horribly, once throwing her out a window</a:t>
            </a:r>
          </a:p>
          <a:p>
            <a:pPr marL="628650" lvl="1" indent="-171450">
              <a:buFont typeface="Arial" panose="020B0604020202020204" pitchFamily="34" charset="0"/>
              <a:buChar char="•"/>
            </a:pPr>
            <a:r>
              <a:rPr lang="en-US" baseline="0" dirty="0" smtClean="0"/>
              <a:t>Drank to excess</a:t>
            </a:r>
          </a:p>
          <a:p>
            <a:pPr marL="628650" lvl="1" indent="-171450">
              <a:buFont typeface="Arial" panose="020B0604020202020204" pitchFamily="34" charset="0"/>
              <a:buChar char="•"/>
            </a:pPr>
            <a:r>
              <a:rPr lang="en-US" baseline="0" dirty="0" smtClean="0"/>
              <a:t>Tried many different kinds of drugs</a:t>
            </a:r>
          </a:p>
          <a:p>
            <a:pPr marL="628650" lvl="1" indent="-171450">
              <a:buFont typeface="Arial" panose="020B0604020202020204" pitchFamily="34" charset="0"/>
              <a:buChar char="•"/>
            </a:pPr>
            <a:r>
              <a:rPr lang="en-US" baseline="0" dirty="0" smtClean="0"/>
              <a:t>On the night he died, he sold his suit to buy more wine, caught </a:t>
            </a:r>
            <a:r>
              <a:rPr lang="en-US" baseline="0" dirty="0" err="1" smtClean="0"/>
              <a:t>pnemonia</a:t>
            </a:r>
            <a:r>
              <a:rPr lang="en-US" baseline="0" dirty="0" smtClean="0"/>
              <a:t>, and died.  He was 35.</a:t>
            </a:r>
            <a:endParaRPr lang="en-US" dirty="0"/>
          </a:p>
        </p:txBody>
      </p:sp>
      <p:sp>
        <p:nvSpPr>
          <p:cNvPr id="4" name="Slide Number Placeholder 3"/>
          <p:cNvSpPr>
            <a:spLocks noGrp="1"/>
          </p:cNvSpPr>
          <p:nvPr>
            <p:ph type="sldNum" sz="quarter" idx="10"/>
          </p:nvPr>
        </p:nvSpPr>
        <p:spPr/>
        <p:txBody>
          <a:bodyPr/>
          <a:lstStyle/>
          <a:p>
            <a:fld id="{226B92F5-E2A2-471C-B97D-18F8BDF5E9DB}" type="slidenum">
              <a:rPr lang="en-US" smtClean="0"/>
              <a:t>5</a:t>
            </a:fld>
            <a:endParaRPr lang="en-US"/>
          </a:p>
        </p:txBody>
      </p:sp>
    </p:spTree>
    <p:extLst>
      <p:ext uri="{BB962C8B-B14F-4D97-AF65-F5344CB8AC3E}">
        <p14:creationId xmlns:p14="http://schemas.microsoft.com/office/powerpoint/2010/main" val="179717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Jewish-French</a:t>
            </a:r>
            <a:r>
              <a:rPr lang="en-US" baseline="0" dirty="0" smtClean="0"/>
              <a:t> born</a:t>
            </a:r>
          </a:p>
          <a:p>
            <a:pPr marL="171450" indent="-171450">
              <a:buFont typeface="Arial" panose="020B0604020202020204" pitchFamily="34" charset="0"/>
              <a:buChar char="•"/>
            </a:pPr>
            <a:r>
              <a:rPr lang="en-US" baseline="0" dirty="0" smtClean="0"/>
              <a:t>Friend and roommate of Marc Chagall</a:t>
            </a:r>
          </a:p>
          <a:p>
            <a:pPr marL="171450" indent="-171450">
              <a:buFont typeface="Arial" panose="020B0604020202020204" pitchFamily="34" charset="0"/>
              <a:buChar char="•"/>
            </a:pPr>
            <a:r>
              <a:rPr lang="en-US" baseline="0" dirty="0" smtClean="0"/>
              <a:t>He was often criticized for keeping animal carcasses in his room to paint them.  The smell got so bad the neighbors called the police a couple times</a:t>
            </a:r>
          </a:p>
          <a:p>
            <a:pPr marL="171450" indent="-171450">
              <a:buFont typeface="Arial" panose="020B0604020202020204" pitchFamily="34" charset="0"/>
              <a:buChar char="•"/>
            </a:pPr>
            <a:r>
              <a:rPr lang="en-US" baseline="0" dirty="0" smtClean="0"/>
              <a:t>When the Germans invaded France, he needed to go into hiding, often moving from one place to another to avoid the Gestapo</a:t>
            </a:r>
          </a:p>
          <a:p>
            <a:pPr marL="171450" indent="-171450">
              <a:buFont typeface="Arial" panose="020B0604020202020204" pitchFamily="34" charset="0"/>
              <a:buChar char="•"/>
            </a:pPr>
            <a:r>
              <a:rPr lang="en-US" baseline="0" dirty="0" smtClean="0"/>
              <a:t>He eventually died from a badly bleeding stomach ulcer and the failed surgery he underwent to try to correct it</a:t>
            </a:r>
            <a:endParaRPr lang="en-US" dirty="0"/>
          </a:p>
        </p:txBody>
      </p:sp>
      <p:sp>
        <p:nvSpPr>
          <p:cNvPr id="4" name="Slide Number Placeholder 3"/>
          <p:cNvSpPr>
            <a:spLocks noGrp="1"/>
          </p:cNvSpPr>
          <p:nvPr>
            <p:ph type="sldNum" sz="quarter" idx="10"/>
          </p:nvPr>
        </p:nvSpPr>
        <p:spPr/>
        <p:txBody>
          <a:bodyPr/>
          <a:lstStyle/>
          <a:p>
            <a:fld id="{226B92F5-E2A2-471C-B97D-18F8BDF5E9DB}" type="slidenum">
              <a:rPr lang="en-US" smtClean="0"/>
              <a:t>6</a:t>
            </a:fld>
            <a:endParaRPr lang="en-US"/>
          </a:p>
        </p:txBody>
      </p:sp>
    </p:spTree>
    <p:extLst>
      <p:ext uri="{BB962C8B-B14F-4D97-AF65-F5344CB8AC3E}">
        <p14:creationId xmlns:p14="http://schemas.microsoft.com/office/powerpoint/2010/main" val="2966116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Bulgarian-Jewish born</a:t>
            </a:r>
          </a:p>
          <a:p>
            <a:pPr marL="171450" indent="-171450">
              <a:buFont typeface="Arial" panose="020B0604020202020204" pitchFamily="34" charset="0"/>
              <a:buChar char="•"/>
            </a:pPr>
            <a:r>
              <a:rPr lang="en-US" dirty="0" smtClean="0"/>
              <a:t>Moved to Paris to be</a:t>
            </a:r>
            <a:r>
              <a:rPr lang="en-US" baseline="0" dirty="0" smtClean="0"/>
              <a:t> part of the early 20</a:t>
            </a:r>
            <a:r>
              <a:rPr lang="en-US" baseline="30000" dirty="0" smtClean="0"/>
              <a:t>th</a:t>
            </a:r>
            <a:r>
              <a:rPr lang="en-US" baseline="0" dirty="0" smtClean="0"/>
              <a:t> century art movement</a:t>
            </a:r>
          </a:p>
          <a:p>
            <a:pPr marL="171450" indent="-171450">
              <a:buFont typeface="Arial" panose="020B0604020202020204" pitchFamily="34" charset="0"/>
              <a:buChar char="•"/>
            </a:pPr>
            <a:r>
              <a:rPr lang="en-US" baseline="0" dirty="0" smtClean="0"/>
              <a:t>Painted mostly prostitutes waiting for clients and favorite medium was watercolor</a:t>
            </a:r>
          </a:p>
          <a:p>
            <a:pPr marL="171450" indent="-171450">
              <a:buFont typeface="Arial" panose="020B0604020202020204" pitchFamily="34" charset="0"/>
              <a:buChar char="•"/>
            </a:pPr>
            <a:r>
              <a:rPr lang="en-US" baseline="0" dirty="0" smtClean="0"/>
              <a:t>Struggled with poverty: he was known to throw lavish dinner parties any time he had money and when invited to other people’s houses, he would have as many wine bottles as he could carry.</a:t>
            </a:r>
          </a:p>
          <a:p>
            <a:pPr marL="171450" indent="-171450">
              <a:buFont typeface="Arial" panose="020B0604020202020204" pitchFamily="34" charset="0"/>
              <a:buChar char="•"/>
            </a:pPr>
            <a:r>
              <a:rPr lang="en-US" baseline="0" dirty="0" smtClean="0"/>
              <a:t>Desired acceptance but convinced himself that he was lesser or unworthy.  He suffered from alcoholism and depression all his life</a:t>
            </a:r>
          </a:p>
          <a:p>
            <a:pPr marL="171450" indent="-171450">
              <a:buFont typeface="Arial" panose="020B0604020202020204" pitchFamily="34" charset="0"/>
              <a:buChar char="•"/>
            </a:pPr>
            <a:r>
              <a:rPr lang="en-US" baseline="0" dirty="0" smtClean="0"/>
              <a:t>At age 45, he slit his wrists and hanged himself, writing his last message in blood on the wall to his former mistress</a:t>
            </a:r>
            <a:endParaRPr lang="en-US" dirty="0"/>
          </a:p>
        </p:txBody>
      </p:sp>
      <p:sp>
        <p:nvSpPr>
          <p:cNvPr id="4" name="Slide Number Placeholder 3"/>
          <p:cNvSpPr>
            <a:spLocks noGrp="1"/>
          </p:cNvSpPr>
          <p:nvPr>
            <p:ph type="sldNum" sz="quarter" idx="10"/>
          </p:nvPr>
        </p:nvSpPr>
        <p:spPr/>
        <p:txBody>
          <a:bodyPr/>
          <a:lstStyle/>
          <a:p>
            <a:fld id="{226B92F5-E2A2-471C-B97D-18F8BDF5E9DB}" type="slidenum">
              <a:rPr lang="en-US" smtClean="0"/>
              <a:t>7</a:t>
            </a:fld>
            <a:endParaRPr lang="en-US"/>
          </a:p>
        </p:txBody>
      </p:sp>
    </p:spTree>
    <p:extLst>
      <p:ext uri="{BB962C8B-B14F-4D97-AF65-F5344CB8AC3E}">
        <p14:creationId xmlns:p14="http://schemas.microsoft.com/office/powerpoint/2010/main" val="4178774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Picasso is considered one of the greatest painters of all time</a:t>
            </a:r>
          </a:p>
          <a:p>
            <a:pPr marL="171450" indent="-171450">
              <a:buFont typeface="Arial" panose="020B0604020202020204" pitchFamily="34" charset="0"/>
              <a:buChar char="•"/>
            </a:pPr>
            <a:r>
              <a:rPr lang="en-US" dirty="0" smtClean="0"/>
              <a:t>Largely influential: spearheaded the movement</a:t>
            </a:r>
            <a:r>
              <a:rPr lang="en-US" baseline="0" dirty="0" smtClean="0"/>
              <a:t> of Cubism which took 3D shapes and flattened them into 2D perspective</a:t>
            </a:r>
          </a:p>
          <a:p>
            <a:pPr marL="171450" indent="-171450">
              <a:buFont typeface="Arial" panose="020B0604020202020204" pitchFamily="34" charset="0"/>
              <a:buChar char="•"/>
            </a:pPr>
            <a:r>
              <a:rPr lang="en-US" baseline="0" dirty="0" smtClean="0"/>
              <a:t>Guernica was a town in the Basque region (southern France and northern Spain)</a:t>
            </a:r>
          </a:p>
          <a:p>
            <a:pPr marL="628650" lvl="1" indent="-171450">
              <a:buFont typeface="Arial" panose="020B0604020202020204" pitchFamily="34" charset="0"/>
              <a:buChar char="•"/>
            </a:pPr>
            <a:r>
              <a:rPr lang="en-US" baseline="0" dirty="0" smtClean="0"/>
              <a:t>April 26, 1937 Guernica was almost totally destroyed by Nazi bombers acting on behalf of the rebel (Spanish) general Francisco Franco</a:t>
            </a:r>
          </a:p>
          <a:p>
            <a:pPr marL="628650" lvl="1" indent="-171450">
              <a:buFont typeface="Arial" panose="020B0604020202020204" pitchFamily="34" charset="0"/>
              <a:buChar char="•"/>
            </a:pPr>
            <a:r>
              <a:rPr lang="en-US" baseline="0" dirty="0" smtClean="0"/>
              <a:t>The Germans attacked during the busiest hour of a market day, they killed or wounded many of the 7,000 citizens</a:t>
            </a:r>
          </a:p>
          <a:p>
            <a:pPr marL="171450" lvl="0" indent="-171450">
              <a:buFont typeface="Arial" panose="020B0604020202020204" pitchFamily="34" charset="0"/>
              <a:buChar char="•"/>
            </a:pPr>
            <a:r>
              <a:rPr lang="en-US" baseline="0" dirty="0" smtClean="0"/>
              <a:t>Picasso created this to condemn the senseless bombing without specific reference to the event—no bombs or planes</a:t>
            </a:r>
          </a:p>
          <a:p>
            <a:pPr marL="171450" lvl="0" indent="-171450">
              <a:buFont typeface="Arial" panose="020B0604020202020204" pitchFamily="34" charset="0"/>
              <a:buChar char="•"/>
            </a:pPr>
            <a:r>
              <a:rPr lang="en-US" baseline="0" dirty="0" smtClean="0"/>
              <a:t>Rendered to capture the visceral outcry of human grief</a:t>
            </a:r>
          </a:p>
          <a:p>
            <a:pPr marL="171450" lvl="0" indent="-171450">
              <a:buFont typeface="Arial" panose="020B0604020202020204" pitchFamily="34" charset="0"/>
              <a:buChar char="•"/>
            </a:pPr>
            <a:r>
              <a:rPr lang="en-US" baseline="0" dirty="0" smtClean="0"/>
              <a:t>Bottom: slain warrior holding a broken and useless sword</a:t>
            </a:r>
          </a:p>
          <a:p>
            <a:pPr marL="171450" lvl="0" indent="-171450">
              <a:buFont typeface="Arial" panose="020B0604020202020204" pitchFamily="34" charset="0"/>
              <a:buChar char="•"/>
            </a:pPr>
            <a:r>
              <a:rPr lang="en-US" baseline="0" dirty="0" smtClean="0"/>
              <a:t>Gored horse tramples the warrior</a:t>
            </a:r>
          </a:p>
          <a:p>
            <a:pPr marL="171450" lvl="0" indent="-171450">
              <a:buFont typeface="Arial" panose="020B0604020202020204" pitchFamily="34" charset="0"/>
              <a:buChar char="•"/>
            </a:pPr>
            <a:r>
              <a:rPr lang="en-US" baseline="0" dirty="0" smtClean="0"/>
              <a:t>Left: woman holds her dead child</a:t>
            </a:r>
          </a:p>
          <a:p>
            <a:pPr marL="171450" lvl="0" indent="-171450">
              <a:buFont typeface="Arial" panose="020B0604020202020204" pitchFamily="34" charset="0"/>
              <a:buChar char="•"/>
            </a:pPr>
            <a:r>
              <a:rPr lang="en-US" baseline="0" dirty="0" smtClean="0"/>
              <a:t>Right: Woman runs screaming from burning building</a:t>
            </a:r>
          </a:p>
          <a:p>
            <a:pPr marL="171450" lvl="0" indent="-171450">
              <a:buFont typeface="Arial" panose="020B0604020202020204" pitchFamily="34" charset="0"/>
              <a:buChar char="•"/>
            </a:pPr>
            <a:r>
              <a:rPr lang="en-US" baseline="0" dirty="0" smtClean="0"/>
              <a:t>Upper Left: The bull: represents brutality and darkness (according to Picasso)</a:t>
            </a:r>
            <a:endParaRPr lang="en-US" dirty="0"/>
          </a:p>
        </p:txBody>
      </p:sp>
      <p:sp>
        <p:nvSpPr>
          <p:cNvPr id="4" name="Slide Number Placeholder 3"/>
          <p:cNvSpPr>
            <a:spLocks noGrp="1"/>
          </p:cNvSpPr>
          <p:nvPr>
            <p:ph type="sldNum" sz="quarter" idx="10"/>
          </p:nvPr>
        </p:nvSpPr>
        <p:spPr/>
        <p:txBody>
          <a:bodyPr/>
          <a:lstStyle/>
          <a:p>
            <a:fld id="{226B92F5-E2A2-471C-B97D-18F8BDF5E9DB}" type="slidenum">
              <a:rPr lang="en-US" smtClean="0"/>
              <a:t>8</a:t>
            </a:fld>
            <a:endParaRPr lang="en-US"/>
          </a:p>
        </p:txBody>
      </p:sp>
    </p:spTree>
    <p:extLst>
      <p:ext uri="{BB962C8B-B14F-4D97-AF65-F5344CB8AC3E}">
        <p14:creationId xmlns:p14="http://schemas.microsoft.com/office/powerpoint/2010/main" val="3550472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Commissioned by</a:t>
            </a:r>
            <a:r>
              <a:rPr lang="en-US" baseline="0" dirty="0" smtClean="0"/>
              <a:t> Pope Paul III; Sistine Chapel</a:t>
            </a:r>
            <a:endParaRPr lang="en-US" dirty="0" smtClean="0"/>
          </a:p>
          <a:p>
            <a:pPr marL="171450" indent="-171450">
              <a:buFont typeface="Arial" panose="020B0604020202020204" pitchFamily="34" charset="0"/>
              <a:buChar char="•"/>
            </a:pPr>
            <a:r>
              <a:rPr lang="en-US" dirty="0" smtClean="0"/>
              <a:t>The</a:t>
            </a:r>
            <a:r>
              <a:rPr lang="en-US" baseline="0" dirty="0" smtClean="0"/>
              <a:t> New Testament states that one day Christ will return to earth to exact judgment on mankind.</a:t>
            </a:r>
          </a:p>
          <a:p>
            <a:pPr marL="171450" indent="-171450">
              <a:buFont typeface="Arial" panose="020B0604020202020204" pitchFamily="34" charset="0"/>
              <a:buChar char="•"/>
            </a:pPr>
            <a:r>
              <a:rPr lang="en-US" baseline="0" dirty="0" smtClean="0"/>
              <a:t>In the center is a very angry Jesus prepared to strike down and destroy all</a:t>
            </a:r>
          </a:p>
          <a:p>
            <a:pPr marL="171450" indent="-171450">
              <a:buFont typeface="Arial" panose="020B0604020202020204" pitchFamily="34" charset="0"/>
              <a:buChar char="•"/>
            </a:pPr>
            <a:r>
              <a:rPr lang="en-US" baseline="0" dirty="0" smtClean="0"/>
              <a:t>The choirs of heaven surround him; the just and good are ascending on clouds or being pulled into the air by angels while the unjust and evil are being hurled earthward or dragged into hell below</a:t>
            </a:r>
          </a:p>
          <a:p>
            <a:pPr marL="171450" indent="-171450">
              <a:buFont typeface="Arial" panose="020B0604020202020204" pitchFamily="34" charset="0"/>
              <a:buChar char="•"/>
            </a:pPr>
            <a:r>
              <a:rPr lang="en-US" baseline="0" dirty="0" smtClean="0"/>
              <a:t>On the left, the dead awake and assume flesh, on the right demons torment the damned</a:t>
            </a:r>
            <a:endParaRPr lang="en-US" dirty="0"/>
          </a:p>
        </p:txBody>
      </p:sp>
      <p:sp>
        <p:nvSpPr>
          <p:cNvPr id="4" name="Slide Number Placeholder 3"/>
          <p:cNvSpPr>
            <a:spLocks noGrp="1"/>
          </p:cNvSpPr>
          <p:nvPr>
            <p:ph type="sldNum" sz="quarter" idx="10"/>
          </p:nvPr>
        </p:nvSpPr>
        <p:spPr/>
        <p:txBody>
          <a:bodyPr/>
          <a:lstStyle/>
          <a:p>
            <a:fld id="{226B92F5-E2A2-471C-B97D-18F8BDF5E9DB}" type="slidenum">
              <a:rPr lang="en-US" smtClean="0"/>
              <a:t>9</a:t>
            </a:fld>
            <a:endParaRPr lang="en-US"/>
          </a:p>
        </p:txBody>
      </p:sp>
    </p:spTree>
    <p:extLst>
      <p:ext uri="{BB962C8B-B14F-4D97-AF65-F5344CB8AC3E}">
        <p14:creationId xmlns:p14="http://schemas.microsoft.com/office/powerpoint/2010/main" val="1878882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Greek myth,</a:t>
            </a:r>
            <a:r>
              <a:rPr lang="en-US" baseline="0" dirty="0" smtClean="0"/>
              <a:t> Charon was the ferryman who would take recently deceased souls across the River Styx to the underworld</a:t>
            </a:r>
          </a:p>
          <a:p>
            <a:pPr marL="628650" lvl="1" indent="-171450">
              <a:buFont typeface="Arial" panose="020B0604020202020204" pitchFamily="34" charset="0"/>
              <a:buChar char="•"/>
            </a:pPr>
            <a:r>
              <a:rPr lang="en-US" baseline="0" dirty="0" smtClean="0"/>
              <a:t>It’s important to know that in Greek times, they didn’t think of the underworld as hell, but rather just the place where dead people go</a:t>
            </a:r>
          </a:p>
          <a:p>
            <a:pPr marL="628650" lvl="1" indent="-171450">
              <a:buFont typeface="Arial" panose="020B0604020202020204" pitchFamily="34" charset="0"/>
              <a:buChar char="•"/>
            </a:pPr>
            <a:r>
              <a:rPr lang="en-US" baseline="0" dirty="0" smtClean="0"/>
              <a:t>However, Christians see Charon’s duties as bringing condemned souls into hell</a:t>
            </a:r>
          </a:p>
          <a:p>
            <a:pPr marL="171450" lvl="0" indent="-171450">
              <a:buFont typeface="Arial" panose="020B0604020202020204" pitchFamily="34" charset="0"/>
              <a:buChar char="•"/>
            </a:pPr>
            <a:r>
              <a:rPr lang="en-US" baseline="0" dirty="0" smtClean="0"/>
              <a:t>Here he raises his oar to strike his passengers</a:t>
            </a:r>
          </a:p>
          <a:p>
            <a:pPr marL="628650" lvl="1" indent="-171450">
              <a:buFont typeface="Arial" panose="020B0604020202020204" pitchFamily="34" charset="0"/>
              <a:buChar char="•"/>
            </a:pPr>
            <a:r>
              <a:rPr lang="en-US" baseline="0" dirty="0" smtClean="0"/>
              <a:t>All cower and some try desperately to escape his wrath by jumping off the boat</a:t>
            </a:r>
          </a:p>
          <a:p>
            <a:pPr marL="171450" lvl="0" indent="-171450">
              <a:buFont typeface="Arial" panose="020B0604020202020204" pitchFamily="34" charset="0"/>
              <a:buChar char="•"/>
            </a:pPr>
            <a:r>
              <a:rPr lang="en-US" baseline="0" dirty="0" smtClean="0"/>
              <a:t>Look at his face: overcome with madness and contempt</a:t>
            </a:r>
            <a:endParaRPr lang="en-US" dirty="0"/>
          </a:p>
        </p:txBody>
      </p:sp>
      <p:sp>
        <p:nvSpPr>
          <p:cNvPr id="4" name="Slide Number Placeholder 3"/>
          <p:cNvSpPr>
            <a:spLocks noGrp="1"/>
          </p:cNvSpPr>
          <p:nvPr>
            <p:ph type="sldNum" sz="quarter" idx="10"/>
          </p:nvPr>
        </p:nvSpPr>
        <p:spPr/>
        <p:txBody>
          <a:bodyPr/>
          <a:lstStyle/>
          <a:p>
            <a:fld id="{226B92F5-E2A2-471C-B97D-18F8BDF5E9DB}" type="slidenum">
              <a:rPr lang="en-US" smtClean="0"/>
              <a:t>10</a:t>
            </a:fld>
            <a:endParaRPr lang="en-US"/>
          </a:p>
        </p:txBody>
      </p:sp>
    </p:spTree>
    <p:extLst>
      <p:ext uri="{BB962C8B-B14F-4D97-AF65-F5344CB8AC3E}">
        <p14:creationId xmlns:p14="http://schemas.microsoft.com/office/powerpoint/2010/main" val="2028214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73B211-61F4-4BDB-A04E-9E4CC7735B23}"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65671-4636-44BD-B7F8-1D403BF1DA7A}" type="slidenum">
              <a:rPr lang="en-US" smtClean="0"/>
              <a:t>‹#›</a:t>
            </a:fld>
            <a:endParaRPr lang="en-US"/>
          </a:p>
        </p:txBody>
      </p:sp>
    </p:spTree>
    <p:extLst>
      <p:ext uri="{BB962C8B-B14F-4D97-AF65-F5344CB8AC3E}">
        <p14:creationId xmlns:p14="http://schemas.microsoft.com/office/powerpoint/2010/main" val="4038838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3B211-61F4-4BDB-A04E-9E4CC7735B23}"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65671-4636-44BD-B7F8-1D403BF1DA7A}" type="slidenum">
              <a:rPr lang="en-US" smtClean="0"/>
              <a:t>‹#›</a:t>
            </a:fld>
            <a:endParaRPr lang="en-US"/>
          </a:p>
        </p:txBody>
      </p:sp>
    </p:spTree>
    <p:extLst>
      <p:ext uri="{BB962C8B-B14F-4D97-AF65-F5344CB8AC3E}">
        <p14:creationId xmlns:p14="http://schemas.microsoft.com/office/powerpoint/2010/main" val="1158579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3B211-61F4-4BDB-A04E-9E4CC7735B23}"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65671-4636-44BD-B7F8-1D403BF1DA7A}" type="slidenum">
              <a:rPr lang="en-US" smtClean="0"/>
              <a:t>‹#›</a:t>
            </a:fld>
            <a:endParaRPr lang="en-US"/>
          </a:p>
        </p:txBody>
      </p:sp>
    </p:spTree>
    <p:extLst>
      <p:ext uri="{BB962C8B-B14F-4D97-AF65-F5344CB8AC3E}">
        <p14:creationId xmlns:p14="http://schemas.microsoft.com/office/powerpoint/2010/main" val="2149692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3B211-61F4-4BDB-A04E-9E4CC7735B23}"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65671-4636-44BD-B7F8-1D403BF1DA7A}" type="slidenum">
              <a:rPr lang="en-US" smtClean="0"/>
              <a:t>‹#›</a:t>
            </a:fld>
            <a:endParaRPr lang="en-US"/>
          </a:p>
        </p:txBody>
      </p:sp>
    </p:spTree>
    <p:extLst>
      <p:ext uri="{BB962C8B-B14F-4D97-AF65-F5344CB8AC3E}">
        <p14:creationId xmlns:p14="http://schemas.microsoft.com/office/powerpoint/2010/main" val="18941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73B211-61F4-4BDB-A04E-9E4CC7735B23}"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65671-4636-44BD-B7F8-1D403BF1DA7A}" type="slidenum">
              <a:rPr lang="en-US" smtClean="0"/>
              <a:t>‹#›</a:t>
            </a:fld>
            <a:endParaRPr lang="en-US"/>
          </a:p>
        </p:txBody>
      </p:sp>
    </p:spTree>
    <p:extLst>
      <p:ext uri="{BB962C8B-B14F-4D97-AF65-F5344CB8AC3E}">
        <p14:creationId xmlns:p14="http://schemas.microsoft.com/office/powerpoint/2010/main" val="338443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73B211-61F4-4BDB-A04E-9E4CC7735B23}" type="datetimeFigureOut">
              <a:rPr lang="en-US" smtClean="0"/>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65671-4636-44BD-B7F8-1D403BF1DA7A}" type="slidenum">
              <a:rPr lang="en-US" smtClean="0"/>
              <a:t>‹#›</a:t>
            </a:fld>
            <a:endParaRPr lang="en-US"/>
          </a:p>
        </p:txBody>
      </p:sp>
    </p:spTree>
    <p:extLst>
      <p:ext uri="{BB962C8B-B14F-4D97-AF65-F5344CB8AC3E}">
        <p14:creationId xmlns:p14="http://schemas.microsoft.com/office/powerpoint/2010/main" val="197558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73B211-61F4-4BDB-A04E-9E4CC7735B23}" type="datetimeFigureOut">
              <a:rPr lang="en-US" smtClean="0"/>
              <a:t>7/28/2014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B65671-4636-44BD-B7F8-1D403BF1DA7A}" type="slidenum">
              <a:rPr lang="en-US" smtClean="0"/>
              <a:t>‹#›</a:t>
            </a:fld>
            <a:endParaRPr lang="en-US"/>
          </a:p>
        </p:txBody>
      </p:sp>
    </p:spTree>
    <p:extLst>
      <p:ext uri="{BB962C8B-B14F-4D97-AF65-F5344CB8AC3E}">
        <p14:creationId xmlns:p14="http://schemas.microsoft.com/office/powerpoint/2010/main" val="206751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73B211-61F4-4BDB-A04E-9E4CC7735B23}" type="datetimeFigureOut">
              <a:rPr lang="en-US" smtClean="0"/>
              <a:t>7/28/2014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B65671-4636-44BD-B7F8-1D403BF1DA7A}" type="slidenum">
              <a:rPr lang="en-US" smtClean="0"/>
              <a:t>‹#›</a:t>
            </a:fld>
            <a:endParaRPr lang="en-US"/>
          </a:p>
        </p:txBody>
      </p:sp>
    </p:spTree>
    <p:extLst>
      <p:ext uri="{BB962C8B-B14F-4D97-AF65-F5344CB8AC3E}">
        <p14:creationId xmlns:p14="http://schemas.microsoft.com/office/powerpoint/2010/main" val="3957184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3B211-61F4-4BDB-A04E-9E4CC7735B23}" type="datetimeFigureOut">
              <a:rPr lang="en-US" smtClean="0"/>
              <a:t>7/28/2014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B65671-4636-44BD-B7F8-1D403BF1DA7A}" type="slidenum">
              <a:rPr lang="en-US" smtClean="0"/>
              <a:t>‹#›</a:t>
            </a:fld>
            <a:endParaRPr lang="en-US"/>
          </a:p>
        </p:txBody>
      </p:sp>
    </p:spTree>
    <p:extLst>
      <p:ext uri="{BB962C8B-B14F-4D97-AF65-F5344CB8AC3E}">
        <p14:creationId xmlns:p14="http://schemas.microsoft.com/office/powerpoint/2010/main" val="79740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3B211-61F4-4BDB-A04E-9E4CC7735B23}" type="datetimeFigureOut">
              <a:rPr lang="en-US" smtClean="0"/>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65671-4636-44BD-B7F8-1D403BF1DA7A}" type="slidenum">
              <a:rPr lang="en-US" smtClean="0"/>
              <a:t>‹#›</a:t>
            </a:fld>
            <a:endParaRPr lang="en-US"/>
          </a:p>
        </p:txBody>
      </p:sp>
    </p:spTree>
    <p:extLst>
      <p:ext uri="{BB962C8B-B14F-4D97-AF65-F5344CB8AC3E}">
        <p14:creationId xmlns:p14="http://schemas.microsoft.com/office/powerpoint/2010/main" val="183248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3B211-61F4-4BDB-A04E-9E4CC7735B23}" type="datetimeFigureOut">
              <a:rPr lang="en-US" smtClean="0"/>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65671-4636-44BD-B7F8-1D403BF1DA7A}" type="slidenum">
              <a:rPr lang="en-US" smtClean="0"/>
              <a:t>‹#›</a:t>
            </a:fld>
            <a:endParaRPr lang="en-US"/>
          </a:p>
        </p:txBody>
      </p:sp>
    </p:spTree>
    <p:extLst>
      <p:ext uri="{BB962C8B-B14F-4D97-AF65-F5344CB8AC3E}">
        <p14:creationId xmlns:p14="http://schemas.microsoft.com/office/powerpoint/2010/main" val="2180371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3B211-61F4-4BDB-A04E-9E4CC7735B23}" type="datetimeFigureOut">
              <a:rPr lang="en-US" smtClean="0"/>
              <a:t>7/28/2014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65671-4636-44BD-B7F8-1D403BF1DA7A}" type="slidenum">
              <a:rPr lang="en-US" smtClean="0"/>
              <a:t>‹#›</a:t>
            </a:fld>
            <a:endParaRPr lang="en-US"/>
          </a:p>
        </p:txBody>
      </p:sp>
    </p:spTree>
    <p:extLst>
      <p:ext uri="{BB962C8B-B14F-4D97-AF65-F5344CB8AC3E}">
        <p14:creationId xmlns:p14="http://schemas.microsoft.com/office/powerpoint/2010/main" val="61109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Art and Artists in </a:t>
            </a:r>
            <a:r>
              <a:rPr lang="en-US" i="1" dirty="0" smtClean="0">
                <a:solidFill>
                  <a:schemeClr val="bg1"/>
                </a:solidFill>
              </a:rPr>
              <a:t>My Name is Asher Lev</a:t>
            </a:r>
            <a:endParaRPr lang="en-US" dirty="0">
              <a:solidFill>
                <a:schemeClr val="bg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5020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Michelangelo’s The Last Judgment:</a:t>
            </a:r>
            <a:br>
              <a:rPr lang="en-US" dirty="0" smtClean="0"/>
            </a:br>
            <a:r>
              <a:rPr lang="en-US" sz="2700" dirty="0" smtClean="0"/>
              <a:t>Charon Striking his Doomed Passengers</a:t>
            </a:r>
            <a:endParaRPr lang="en-US" sz="2700"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21071"/>
          <a:stretch/>
        </p:blipFill>
        <p:spPr>
          <a:xfrm>
            <a:off x="762000" y="1331190"/>
            <a:ext cx="7521090" cy="5526810"/>
          </a:xfrm>
        </p:spPr>
      </p:pic>
    </p:spTree>
    <p:extLst>
      <p:ext uri="{BB962C8B-B14F-4D97-AF65-F5344CB8AC3E}">
        <p14:creationId xmlns:p14="http://schemas.microsoft.com/office/powerpoint/2010/main" val="927297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Michelangelo’s The Last Judgment:</a:t>
            </a:r>
            <a:br>
              <a:rPr lang="en-US" dirty="0" smtClean="0"/>
            </a:br>
            <a:r>
              <a:rPr lang="en-US" sz="2700" dirty="0" smtClean="0"/>
              <a:t>Man Being Pulled Headlong into Hell by Serpentine Demons</a:t>
            </a:r>
            <a:endParaRPr lang="en-US" sz="2700" dirty="0"/>
          </a:p>
        </p:txBody>
      </p:sp>
      <p:pic>
        <p:nvPicPr>
          <p:cNvPr id="8" name="Content Placeholder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676" t="79951" r="58670" b="-55"/>
          <a:stretch/>
        </p:blipFill>
        <p:spPr>
          <a:xfrm>
            <a:off x="2362200" y="1600200"/>
            <a:ext cx="4191000" cy="5151729"/>
          </a:xfrm>
        </p:spPr>
      </p:pic>
    </p:spTree>
    <p:extLst>
      <p:ext uri="{BB962C8B-B14F-4D97-AF65-F5344CB8AC3E}">
        <p14:creationId xmlns:p14="http://schemas.microsoft.com/office/powerpoint/2010/main" val="4168849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Michelangelo's David</a:t>
            </a:r>
            <a:endParaRPr lang="en-US" dirty="0">
              <a:solidFill>
                <a:schemeClr val="bg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43200" y="1524000"/>
            <a:ext cx="3505200" cy="5257801"/>
          </a:xfrm>
        </p:spPr>
      </p:pic>
    </p:spTree>
    <p:extLst>
      <p:ext uri="{BB962C8B-B14F-4D97-AF65-F5344CB8AC3E}">
        <p14:creationId xmlns:p14="http://schemas.microsoft.com/office/powerpoint/2010/main" val="2833051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Michelangelo’s Pieta (</a:t>
            </a:r>
            <a:r>
              <a:rPr lang="en-US" dirty="0" err="1">
                <a:solidFill>
                  <a:schemeClr val="bg1"/>
                </a:solidFill>
              </a:rPr>
              <a:t>D</a:t>
            </a:r>
            <a:r>
              <a:rPr lang="en-US" dirty="0" err="1" smtClean="0">
                <a:solidFill>
                  <a:schemeClr val="bg1"/>
                </a:solidFill>
              </a:rPr>
              <a:t>uomo</a:t>
            </a:r>
            <a:r>
              <a:rPr lang="en-US" dirty="0" smtClean="0">
                <a:solidFill>
                  <a:schemeClr val="bg1"/>
                </a:solidFill>
              </a:rPr>
              <a:t>)</a:t>
            </a:r>
            <a:endParaRPr lang="en-US" dirty="0">
              <a:solidFill>
                <a:schemeClr val="bg1"/>
              </a:solidFill>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68671" y="1600200"/>
            <a:ext cx="300665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271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Brooklyn Crucifixion</a:t>
            </a:r>
            <a:endParaRPr lang="en-US" dirty="0">
              <a:solidFill>
                <a:schemeClr val="bg1"/>
              </a:solidFill>
            </a:endParaRPr>
          </a:p>
        </p:txBody>
      </p:sp>
      <p:pic>
        <p:nvPicPr>
          <p:cNvPr id="4" name="Content Placeholder 3"/>
          <p:cNvPicPr>
            <a:picLocks noGrp="1" noChangeAspect="1"/>
          </p:cNvPicPr>
          <p:nvPr>
            <p:ph idx="1"/>
          </p:nvPr>
        </p:nvPicPr>
        <p:blipFill>
          <a:blip r:embed="rId3"/>
          <a:stretch>
            <a:fillRect/>
          </a:stretch>
        </p:blipFill>
        <p:spPr>
          <a:xfrm>
            <a:off x="2514600" y="1417638"/>
            <a:ext cx="3999766" cy="5035917"/>
          </a:xfrm>
          <a:prstGeom prst="rect">
            <a:avLst/>
          </a:prstGeom>
        </p:spPr>
      </p:pic>
    </p:spTree>
    <p:extLst>
      <p:ext uri="{BB962C8B-B14F-4D97-AF65-F5344CB8AC3E}">
        <p14:creationId xmlns:p14="http://schemas.microsoft.com/office/powerpoint/2010/main" val="3289353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Robert Henri</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25" y="17141"/>
            <a:ext cx="2295525" cy="2866551"/>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3850" b="2336"/>
          <a:stretch/>
        </p:blipFill>
        <p:spPr>
          <a:xfrm>
            <a:off x="5041406" y="1066800"/>
            <a:ext cx="4102594" cy="343376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91940"/>
            <a:ext cx="2305050" cy="276606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4125" y="2243173"/>
            <a:ext cx="2286714" cy="3429000"/>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4776" t="6673" r="3635" b="9603"/>
          <a:stretch/>
        </p:blipFill>
        <p:spPr>
          <a:xfrm>
            <a:off x="5410200" y="4705275"/>
            <a:ext cx="3275886" cy="2152725"/>
          </a:xfrm>
          <a:prstGeom prst="rect">
            <a:avLst/>
          </a:prstGeom>
        </p:spPr>
      </p:pic>
    </p:spTree>
    <p:extLst>
      <p:ext uri="{BB962C8B-B14F-4D97-AF65-F5344CB8AC3E}">
        <p14:creationId xmlns:p14="http://schemas.microsoft.com/office/powerpoint/2010/main" val="560655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200400"/>
            <a:ext cx="8229600" cy="1143000"/>
          </a:xfrm>
        </p:spPr>
        <p:txBody>
          <a:bodyPr/>
          <a:lstStyle/>
          <a:p>
            <a:r>
              <a:rPr lang="en-US" dirty="0" smtClean="0"/>
              <a:t>Edward Hopper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4648200" cy="348615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22960"/>
            <a:ext cx="4648200" cy="253504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6665" y="24610"/>
            <a:ext cx="4227335" cy="348059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6665" y="4282379"/>
            <a:ext cx="4227335" cy="2575621"/>
          </a:xfrm>
          <a:prstGeom prst="rect">
            <a:avLst/>
          </a:prstGeom>
        </p:spPr>
      </p:pic>
    </p:spTree>
    <p:extLst>
      <p:ext uri="{BB962C8B-B14F-4D97-AF65-F5344CB8AC3E}">
        <p14:creationId xmlns:p14="http://schemas.microsoft.com/office/powerpoint/2010/main" val="2893938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Chagall</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219200"/>
            <a:ext cx="4283053" cy="56388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3403" y="1219200"/>
            <a:ext cx="4913695" cy="5657850"/>
          </a:xfrm>
          <a:prstGeom prst="rect">
            <a:avLst/>
          </a:prstGeom>
        </p:spPr>
      </p:pic>
    </p:spTree>
    <p:extLst>
      <p:ext uri="{BB962C8B-B14F-4D97-AF65-F5344CB8AC3E}">
        <p14:creationId xmlns:p14="http://schemas.microsoft.com/office/powerpoint/2010/main" val="239995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Amedeo</a:t>
            </a:r>
            <a:r>
              <a:rPr lang="en-US" dirty="0" smtClean="0"/>
              <a:t> Modigliani</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79725"/>
            <a:ext cx="2976995" cy="452596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1294213"/>
            <a:ext cx="2889315" cy="449698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4277" y="1294211"/>
            <a:ext cx="3145435" cy="4496989"/>
          </a:xfrm>
          <a:prstGeom prst="rect">
            <a:avLst/>
          </a:prstGeom>
        </p:spPr>
      </p:pic>
    </p:spTree>
    <p:extLst>
      <p:ext uri="{BB962C8B-B14F-4D97-AF65-F5344CB8AC3E}">
        <p14:creationId xmlns:p14="http://schemas.microsoft.com/office/powerpoint/2010/main" val="3530092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Chaim</a:t>
            </a:r>
            <a:r>
              <a:rPr lang="en-US" dirty="0" smtClean="0"/>
              <a:t> Soutine</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7401"/>
          <a:stretch/>
        </p:blipFill>
        <p:spPr>
          <a:xfrm>
            <a:off x="3581400" y="1295401"/>
            <a:ext cx="5420314" cy="41910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295400"/>
            <a:ext cx="3124200" cy="4263232"/>
          </a:xfrm>
          <a:prstGeom prst="rect">
            <a:avLst/>
          </a:prstGeom>
        </p:spPr>
      </p:pic>
    </p:spTree>
    <p:extLst>
      <p:ext uri="{BB962C8B-B14F-4D97-AF65-F5344CB8AC3E}">
        <p14:creationId xmlns:p14="http://schemas.microsoft.com/office/powerpoint/2010/main" val="291419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Jules </a:t>
            </a:r>
            <a:r>
              <a:rPr lang="en-US" dirty="0" err="1" smtClean="0"/>
              <a:t>Pascin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4400" y="1295400"/>
            <a:ext cx="3983206" cy="500466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 y="1295400"/>
            <a:ext cx="3848100" cy="4953000"/>
          </a:xfrm>
          <a:prstGeom prst="rect">
            <a:avLst/>
          </a:prstGeom>
        </p:spPr>
      </p:pic>
    </p:spTree>
    <p:extLst>
      <p:ext uri="{BB962C8B-B14F-4D97-AF65-F5344CB8AC3E}">
        <p14:creationId xmlns:p14="http://schemas.microsoft.com/office/powerpoint/2010/main" val="3322740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Picasso’s Guernica</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67397"/>
            <a:ext cx="9163320" cy="4000003"/>
          </a:xfrm>
        </p:spPr>
      </p:pic>
    </p:spTree>
    <p:extLst>
      <p:ext uri="{BB962C8B-B14F-4D97-AF65-F5344CB8AC3E}">
        <p14:creationId xmlns:p14="http://schemas.microsoft.com/office/powerpoint/2010/main" val="2034727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Michelangelo’s The Last Judgment</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33600" y="1143000"/>
            <a:ext cx="4702020" cy="5650262"/>
          </a:xfrm>
        </p:spPr>
      </p:pic>
    </p:spTree>
    <p:extLst>
      <p:ext uri="{BB962C8B-B14F-4D97-AF65-F5344CB8AC3E}">
        <p14:creationId xmlns:p14="http://schemas.microsoft.com/office/powerpoint/2010/main" val="1477083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1568</Words>
  <Application>Microsoft Office PowerPoint</Application>
  <PresentationFormat>On-screen Show (4:3)</PresentationFormat>
  <Paragraphs>105</Paragraphs>
  <Slides>14</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Art and Artists in My Name is Asher Lev</vt:lpstr>
      <vt:lpstr>Robert Henri</vt:lpstr>
      <vt:lpstr>Edward Hopper</vt:lpstr>
      <vt:lpstr>Marc Chagall</vt:lpstr>
      <vt:lpstr>Amedeo Modigliani</vt:lpstr>
      <vt:lpstr>Chaim Soutine</vt:lpstr>
      <vt:lpstr>Jules Pascin</vt:lpstr>
      <vt:lpstr>Picasso’s Guernica</vt:lpstr>
      <vt:lpstr>Michelangelo’s The Last Judgment</vt:lpstr>
      <vt:lpstr>Michelangelo’s The Last Judgment: Charon Striking his Doomed Passengers</vt:lpstr>
      <vt:lpstr>Michelangelo’s The Last Judgment: Man Being Pulled Headlong into Hell by Serpentine Demons</vt:lpstr>
      <vt:lpstr>Michelangelo's David</vt:lpstr>
      <vt:lpstr>Michelangelo’s Pieta (Duomo)</vt:lpstr>
      <vt:lpstr>Brooklyn Crucifixion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MRR</dc:creator>
  <cp:lastModifiedBy>Mccune, Mariah</cp:lastModifiedBy>
  <cp:revision>23</cp:revision>
  <dcterms:created xsi:type="dcterms:W3CDTF">2014-07-24T20:40:00Z</dcterms:created>
  <dcterms:modified xsi:type="dcterms:W3CDTF">2014-07-28T19:26:58Z</dcterms:modified>
</cp:coreProperties>
</file>