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0" r:id="rId4"/>
    <p:sldId id="257" r:id="rId5"/>
    <p:sldId id="258" r:id="rId6"/>
    <p:sldId id="268" r:id="rId7"/>
    <p:sldId id="269" r:id="rId8"/>
    <p:sldId id="261" r:id="rId9"/>
    <p:sldId id="270" r:id="rId10"/>
    <p:sldId id="262" r:id="rId11"/>
    <p:sldId id="271" r:id="rId12"/>
    <p:sldId id="265" r:id="rId13"/>
    <p:sldId id="272" r:id="rId14"/>
    <p:sldId id="264"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45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85F493-70AC-4A10-ACE3-7498537EA17B}" type="datetimeFigureOut">
              <a:rPr lang="en-US" smtClean="0"/>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5F493-70AC-4A10-ACE3-7498537EA17B}" type="datetimeFigureOut">
              <a:rPr lang="en-US" smtClean="0"/>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5F493-70AC-4A10-ACE3-7498537EA17B}" type="datetimeFigureOut">
              <a:rPr lang="en-US" smtClean="0"/>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685F493-70AC-4A10-ACE3-7498537EA17B}" type="datetimeFigureOut">
              <a:rPr lang="en-US" smtClean="0"/>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85F493-70AC-4A10-ACE3-7498537EA17B}" type="datetimeFigureOut">
              <a:rPr lang="en-US" smtClean="0"/>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85F493-70AC-4A10-ACE3-7498537EA17B}" type="datetimeFigureOut">
              <a:rPr lang="en-US" smtClean="0"/>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85F493-70AC-4A10-ACE3-7498537EA17B}" type="datetimeFigureOut">
              <a:rPr lang="en-US" smtClean="0"/>
              <a:t>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85F493-70AC-4A10-ACE3-7498537EA17B}" type="datetimeFigureOut">
              <a:rPr lang="en-US" smtClean="0"/>
              <a:t>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5F493-70AC-4A10-ACE3-7498537EA17B}" type="datetimeFigureOut">
              <a:rPr lang="en-US" smtClean="0"/>
              <a:t>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5F493-70AC-4A10-ACE3-7498537EA17B}" type="datetimeFigureOut">
              <a:rPr lang="en-US" smtClean="0"/>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230BB-56BB-4BA3-85C1-FF79C18D4DA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5F493-70AC-4A10-ACE3-7498537EA17B}" type="datetimeFigureOut">
              <a:rPr lang="en-US" smtClean="0"/>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230BB-56BB-4BA3-85C1-FF79C18D4DAC}"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gs>
            <a:gs pos="100000">
              <a:schemeClr val="bg2">
                <a:shade val="60000"/>
                <a:hueMod val="40000"/>
                <a:satMod val="120000"/>
                <a:lumMod val="103000"/>
              </a:schemeClr>
            </a:gs>
          </a:gsLst>
          <a:lin ang="5400000" scaled="1"/>
          <a:tileRect/>
        </a:gradFill>
        <a:effectLst/>
      </p:bgPr>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8685F493-70AC-4A10-ACE3-7498537EA17B}" type="datetimeFigureOut">
              <a:rPr lang="en-US" smtClean="0"/>
              <a:t>2/6/2014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F58230BB-56BB-4BA3-85C1-FF79C18D4DAC}"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Conclusions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96393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Anecdote introduction</a:t>
            </a:r>
            <a:endParaRPr lang="en-US" dirty="0"/>
          </a:p>
        </p:txBody>
      </p:sp>
      <p:sp>
        <p:nvSpPr>
          <p:cNvPr id="3" name="Content Placeholder 2"/>
          <p:cNvSpPr>
            <a:spLocks noGrp="1"/>
          </p:cNvSpPr>
          <p:nvPr>
            <p:ph idx="1"/>
          </p:nvPr>
        </p:nvSpPr>
        <p:spPr>
          <a:xfrm>
            <a:off x="381000" y="1676401"/>
            <a:ext cx="8229600" cy="4800600"/>
          </a:xfrm>
        </p:spPr>
        <p:txBody>
          <a:bodyPr>
            <a:normAutofit fontScale="77500" lnSpcReduction="20000"/>
          </a:bodyPr>
          <a:lstStyle/>
          <a:p>
            <a:pPr marL="0" indent="0">
              <a:buNone/>
            </a:pPr>
            <a:r>
              <a:rPr lang="en-US" sz="2800" dirty="0" smtClean="0"/>
              <a:t>I did not understand the absolute finality of death until I watched a car run over my dog, Lucky.  He was an energetic black lab just out of puppyhood, still with the bumbling gait of one not entirely in command of his limbs.  We had gone out on one of our walks down the quiet streets that made up our subdivision.  In my eight-year-old brain, I hadn’t thought to put a leash on him.  When I saw the bumper of the car zooming around the corner, I realized my omission of the leash was a mistake.  And as I cuddled </a:t>
            </a:r>
            <a:r>
              <a:rPr lang="en-US" sz="2800" dirty="0" err="1" smtClean="0"/>
              <a:t>Lucky’s</a:t>
            </a:r>
            <a:r>
              <a:rPr lang="en-US" sz="2800" dirty="0" smtClean="0"/>
              <a:t> head in my arms out in the middle of the street, I wanted nothing more than for Lucky to spring up, legs and body restored; I wanted him to cheat death. In “Do </a:t>
            </a:r>
            <a:r>
              <a:rPr lang="en-US" sz="2800" dirty="0"/>
              <a:t>not go gentle,” Dylan Thomas suggests that even though everyone will eventually die, no one should die without a </a:t>
            </a:r>
            <a:r>
              <a:rPr lang="en-US" sz="2800" dirty="0" smtClean="0"/>
              <a:t>fight.</a:t>
            </a:r>
            <a:endParaRPr lang="en-US" sz="2800" dirty="0"/>
          </a:p>
        </p:txBody>
      </p:sp>
    </p:spTree>
    <p:extLst>
      <p:ext uri="{BB962C8B-B14F-4D97-AF65-F5344CB8AC3E}">
        <p14:creationId xmlns:p14="http://schemas.microsoft.com/office/powerpoint/2010/main" val="2170272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Anecdote </a:t>
            </a:r>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The worst part of </a:t>
            </a:r>
            <a:r>
              <a:rPr lang="en-US" sz="2400" dirty="0" err="1" smtClean="0"/>
              <a:t>Lucky’s</a:t>
            </a:r>
            <a:r>
              <a:rPr lang="en-US" sz="2400" dirty="0" smtClean="0"/>
              <a:t> death was yet to come.  I carried him home, bawling my eyes out and staggering under his limp, dead weight.  I told my parents what had happened.  They nodded their heads knowingly and told me that death was a reality I simply must accept.  A new emotion overtook me when they said that: rage.  I would not accept it.  Death may come, but I knew that I would do everything in my power to resist. </a:t>
            </a:r>
            <a:endParaRPr lang="en-US" sz="2400" dirty="0"/>
          </a:p>
        </p:txBody>
      </p:sp>
    </p:spTree>
    <p:extLst>
      <p:ext uri="{BB962C8B-B14F-4D97-AF65-F5344CB8AC3E}">
        <p14:creationId xmlns:p14="http://schemas.microsoft.com/office/powerpoint/2010/main" val="3047846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 from a Famous Person Introduction</a:t>
            </a:r>
            <a:endParaRPr lang="en-US" dirty="0"/>
          </a:p>
        </p:txBody>
      </p:sp>
      <p:sp>
        <p:nvSpPr>
          <p:cNvPr id="3" name="Content Placeholder 2"/>
          <p:cNvSpPr>
            <a:spLocks noGrp="1"/>
          </p:cNvSpPr>
          <p:nvPr>
            <p:ph idx="1"/>
          </p:nvPr>
        </p:nvSpPr>
        <p:spPr/>
        <p:txBody>
          <a:bodyPr anchor="t">
            <a:normAutofit fontScale="92500" lnSpcReduction="10000"/>
          </a:bodyPr>
          <a:lstStyle/>
          <a:p>
            <a:pPr marL="0" indent="0">
              <a:buNone/>
            </a:pPr>
            <a:r>
              <a:rPr lang="en-US" sz="2800" dirty="0" err="1" smtClean="0"/>
              <a:t>Euripedes</a:t>
            </a:r>
            <a:r>
              <a:rPr lang="en-US" sz="2800" dirty="0" smtClean="0"/>
              <a:t> once said, “No one can confidently say that he will still be living tomorrow” (Brainyquote.com).  Indeed, the wisdom in </a:t>
            </a:r>
            <a:r>
              <a:rPr lang="en-US" sz="2800" dirty="0" err="1" smtClean="0"/>
              <a:t>Euripedes</a:t>
            </a:r>
            <a:r>
              <a:rPr lang="en-US" sz="2800" dirty="0" smtClean="0"/>
              <a:t>’ words is undeniable.  As human beings, death is inevitable.  However, that does not mean we have to accept our fate without a fight.  In </a:t>
            </a:r>
            <a:r>
              <a:rPr lang="en-US" sz="2800" dirty="0"/>
              <a:t>“Do not go gentle,” Dylan Thomas suggests that even though everyone will eventually die, no one should die without a </a:t>
            </a:r>
            <a:r>
              <a:rPr lang="en-US" sz="2800" dirty="0" smtClean="0"/>
              <a:t>fight.</a:t>
            </a:r>
            <a:endParaRPr lang="en-US" sz="2800" dirty="0"/>
          </a:p>
        </p:txBody>
      </p:sp>
    </p:spTree>
    <p:extLst>
      <p:ext uri="{BB962C8B-B14F-4D97-AF65-F5344CB8AC3E}">
        <p14:creationId xmlns:p14="http://schemas.microsoft.com/office/powerpoint/2010/main" val="2278954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Quotation from a Famous </a:t>
            </a:r>
            <a:r>
              <a:rPr lang="en-US" dirty="0" smtClean="0"/>
              <a:t>Person Conclusion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Humans are faced with such uncertainty about life that no one can precisely predict what adventures the next day has in store.  Indeed, the only fact humans know for certain is that one day they will die. </a:t>
            </a:r>
            <a:r>
              <a:rPr lang="en-US" sz="2400" dirty="0"/>
              <a:t>W</a:t>
            </a:r>
            <a:r>
              <a:rPr lang="en-US" sz="2400" dirty="0" smtClean="0"/>
              <a:t>hen that day comes, each human has the choice to fight to live or surrender and die.  So </a:t>
            </a:r>
            <a:r>
              <a:rPr lang="en-US" sz="2400" dirty="0"/>
              <a:t>w</a:t>
            </a:r>
            <a:r>
              <a:rPr lang="en-US" sz="2400" dirty="0" smtClean="0"/>
              <a:t>hen your day comes, what will you choose?</a:t>
            </a:r>
            <a:endParaRPr lang="en-US" sz="2400" dirty="0"/>
          </a:p>
        </p:txBody>
      </p:sp>
    </p:spTree>
    <p:extLst>
      <p:ext uri="{BB962C8B-B14F-4D97-AF65-F5344CB8AC3E}">
        <p14:creationId xmlns:p14="http://schemas.microsoft.com/office/powerpoint/2010/main" val="1584340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Shocking Statistic or Fact Introduction</a:t>
            </a:r>
            <a:endParaRPr lang="en-US" dirty="0"/>
          </a:p>
        </p:txBody>
      </p:sp>
      <p:sp>
        <p:nvSpPr>
          <p:cNvPr id="3" name="Content Placeholder 2"/>
          <p:cNvSpPr>
            <a:spLocks noGrp="1"/>
          </p:cNvSpPr>
          <p:nvPr>
            <p:ph idx="1"/>
          </p:nvPr>
        </p:nvSpPr>
        <p:spPr/>
        <p:txBody>
          <a:bodyPr anchor="t">
            <a:normAutofit lnSpcReduction="10000"/>
          </a:bodyPr>
          <a:lstStyle/>
          <a:p>
            <a:pPr marL="0" indent="0">
              <a:buNone/>
            </a:pPr>
            <a:r>
              <a:rPr lang="en-US" sz="2800" dirty="0" smtClean="0"/>
              <a:t>By the time you finish reading this first paragraph, 108 people worldwide will have died (wiki.answers.com).  Death is a natural part of life for all humans.  That being said, many humans refuse to surrender to death without a fight first.  In </a:t>
            </a:r>
            <a:r>
              <a:rPr lang="en-US" sz="2800" dirty="0"/>
              <a:t>“Do not go gentle,” Dylan Thomas suggests that even though everyone will eventually die, no one should die without a </a:t>
            </a:r>
            <a:r>
              <a:rPr lang="en-US" sz="2800" dirty="0" smtClean="0"/>
              <a:t>fight.</a:t>
            </a:r>
            <a:endParaRPr lang="en-US" sz="2400" dirty="0"/>
          </a:p>
        </p:txBody>
      </p:sp>
    </p:spTree>
    <p:extLst>
      <p:ext uri="{BB962C8B-B14F-4D97-AF65-F5344CB8AC3E}">
        <p14:creationId xmlns:p14="http://schemas.microsoft.com/office/powerpoint/2010/main" val="21328525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Shocking Statistic or </a:t>
            </a:r>
            <a:r>
              <a:rPr lang="en-US" dirty="0" smtClean="0"/>
              <a:t>Fact Conclusion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Every thirty seconds, 108 people face the difficult decision of fighting to live or accepting death (wiki.answers.com).  Dylan Thomas clearly conveys his belief that men should always fight to stay alive for as long as possible.  However, when faced with the crushing reality of death, many are not so brave or stubborn.</a:t>
            </a:r>
            <a:endParaRPr lang="en-US" sz="2400" dirty="0"/>
          </a:p>
        </p:txBody>
      </p:sp>
    </p:spTree>
    <p:extLst>
      <p:ext uri="{BB962C8B-B14F-4D97-AF65-F5344CB8AC3E}">
        <p14:creationId xmlns:p14="http://schemas.microsoft.com/office/powerpoint/2010/main" val="1451477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Bother?</a:t>
            </a:r>
            <a:endParaRPr lang="en-US" dirty="0"/>
          </a:p>
        </p:txBody>
      </p:sp>
      <p:sp>
        <p:nvSpPr>
          <p:cNvPr id="3" name="Content Placeholder 2"/>
          <p:cNvSpPr>
            <a:spLocks noGrp="1"/>
          </p:cNvSpPr>
          <p:nvPr>
            <p:ph idx="1"/>
          </p:nvPr>
        </p:nvSpPr>
        <p:spPr/>
        <p:txBody>
          <a:bodyPr>
            <a:normAutofit/>
          </a:bodyPr>
          <a:lstStyle/>
          <a:p>
            <a:r>
              <a:rPr lang="en-US" sz="2400" dirty="0" smtClean="0"/>
              <a:t>When we work so hard to create </a:t>
            </a:r>
            <a:r>
              <a:rPr lang="en-US" sz="2400" smtClean="0"/>
              <a:t>an </a:t>
            </a:r>
            <a:r>
              <a:rPr lang="en-US" sz="2400" smtClean="0"/>
              <a:t>attention-grabbing introduction</a:t>
            </a:r>
            <a:r>
              <a:rPr lang="en-US" sz="2400" dirty="0" smtClean="0"/>
              <a:t>, it seems a waste to have a boring conclusion at the end.</a:t>
            </a:r>
          </a:p>
          <a:p>
            <a:r>
              <a:rPr lang="en-US" sz="2400" dirty="0" smtClean="0"/>
              <a:t>Readers will remember what happened first and last in an essay.  Make your conclusion unforgettable and </a:t>
            </a:r>
            <a:r>
              <a:rPr lang="en-US" sz="2400" dirty="0" err="1" smtClean="0"/>
              <a:t>unregrettable</a:t>
            </a:r>
            <a:r>
              <a:rPr lang="en-US" sz="2400" dirty="0" smtClean="0"/>
              <a:t>.</a:t>
            </a:r>
            <a:endParaRPr lang="en-US" sz="2400" dirty="0"/>
          </a:p>
        </p:txBody>
      </p:sp>
    </p:spTree>
    <p:extLst>
      <p:ext uri="{BB962C8B-B14F-4D97-AF65-F5344CB8AC3E}">
        <p14:creationId xmlns:p14="http://schemas.microsoft.com/office/powerpoint/2010/main" val="2777232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effective conclusion?</a:t>
            </a:r>
            <a:endParaRPr lang="en-US" dirty="0"/>
          </a:p>
        </p:txBody>
      </p:sp>
      <p:sp>
        <p:nvSpPr>
          <p:cNvPr id="3" name="Content Placeholder 2"/>
          <p:cNvSpPr>
            <a:spLocks noGrp="1"/>
          </p:cNvSpPr>
          <p:nvPr>
            <p:ph idx="1"/>
          </p:nvPr>
        </p:nvSpPr>
        <p:spPr/>
        <p:txBody>
          <a:bodyPr/>
          <a:lstStyle/>
          <a:p>
            <a:r>
              <a:rPr lang="en-US" sz="2400" dirty="0" smtClean="0"/>
              <a:t>An effective conclusion</a:t>
            </a:r>
          </a:p>
          <a:p>
            <a:pPr lvl="1"/>
            <a:r>
              <a:rPr lang="en-US" sz="2400" dirty="0" smtClean="0"/>
              <a:t>Ties back to your introduction</a:t>
            </a:r>
          </a:p>
          <a:p>
            <a:pPr lvl="1"/>
            <a:r>
              <a:rPr lang="en-US" sz="2400" dirty="0" smtClean="0"/>
              <a:t>Addresses the major points of the essay</a:t>
            </a:r>
          </a:p>
          <a:p>
            <a:pPr lvl="1"/>
            <a:r>
              <a:rPr lang="en-US" sz="2400" dirty="0" smtClean="0"/>
              <a:t>Doesn’t introduce any new information</a:t>
            </a:r>
          </a:p>
          <a:p>
            <a:pPr lvl="1"/>
            <a:r>
              <a:rPr lang="en-US" sz="2400" dirty="0" smtClean="0"/>
              <a:t>Leaves your reader with something to think about</a:t>
            </a:r>
            <a:endParaRPr lang="en-US" dirty="0" smtClean="0"/>
          </a:p>
        </p:txBody>
      </p:sp>
    </p:spTree>
    <p:extLst>
      <p:ext uri="{BB962C8B-B14F-4D97-AF65-F5344CB8AC3E}">
        <p14:creationId xmlns:p14="http://schemas.microsoft.com/office/powerpoint/2010/main" val="320367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a:t>
            </a:r>
            <a:endParaRPr lang="en-US" dirty="0"/>
          </a:p>
        </p:txBody>
      </p:sp>
      <p:sp>
        <p:nvSpPr>
          <p:cNvPr id="3" name="Content Placeholder 2"/>
          <p:cNvSpPr>
            <a:spLocks noGrp="1"/>
          </p:cNvSpPr>
          <p:nvPr>
            <p:ph idx="1"/>
          </p:nvPr>
        </p:nvSpPr>
        <p:spPr/>
        <p:txBody>
          <a:bodyPr anchor="ctr"/>
          <a:lstStyle/>
          <a:p>
            <a:pPr marL="0" indent="0" algn="ctr">
              <a:buNone/>
            </a:pPr>
            <a:r>
              <a:rPr lang="en-US" sz="4400" dirty="0" smtClean="0"/>
              <a:t>Write a rhetorical analysis essay exploring how Dylan Thomas develops his theme in “Do not go gentle.”</a:t>
            </a:r>
            <a:endParaRPr lang="en-US" sz="4400" dirty="0"/>
          </a:p>
          <a:p>
            <a:endParaRPr lang="en-US" dirty="0"/>
          </a:p>
        </p:txBody>
      </p:sp>
    </p:spTree>
    <p:extLst>
      <p:ext uri="{BB962C8B-B14F-4D97-AF65-F5344CB8AC3E}">
        <p14:creationId xmlns:p14="http://schemas.microsoft.com/office/powerpoint/2010/main" val="981516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Student Conclusion:</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In conclusion, Dylan Thomas uses many rhetorical devices to talk about death.  In “Do Not Go Gentle,” Dylan Thomas illustrates </a:t>
            </a:r>
            <a:r>
              <a:rPr lang="en-US" sz="3200" dirty="0"/>
              <a:t>that even though everyone will eventually die, no one should die without a </a:t>
            </a:r>
            <a:r>
              <a:rPr lang="en-US" sz="3200" dirty="0" smtClean="0"/>
              <a:t>fight.</a:t>
            </a:r>
            <a:endParaRPr lang="en-US" sz="3200" dirty="0"/>
          </a:p>
        </p:txBody>
      </p:sp>
    </p:spTree>
    <p:extLst>
      <p:ext uri="{BB962C8B-B14F-4D97-AF65-F5344CB8AC3E}">
        <p14:creationId xmlns:p14="http://schemas.microsoft.com/office/powerpoint/2010/main" val="2490963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Rhetorical Question Introduction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How do people cope with the reality that they are all going to die someday?  This question has puzzled human beings for centuries.  The poet, Dylan Thomas, offers his opinion about how men should accommodate death in their lives.  In “Do not go gentle,” Dylan Thomas suggests that even though everyone will eventually die, no one should die without a fight.</a:t>
            </a:r>
            <a:endParaRPr lang="en-US" sz="2400" dirty="0"/>
          </a:p>
        </p:txBody>
      </p:sp>
    </p:spTree>
    <p:extLst>
      <p:ext uri="{BB962C8B-B14F-4D97-AF65-F5344CB8AC3E}">
        <p14:creationId xmlns:p14="http://schemas.microsoft.com/office/powerpoint/2010/main" val="2585236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Rhetorical Question </a:t>
            </a:r>
            <a:r>
              <a:rPr lang="en-US" dirty="0" smtClean="0"/>
              <a:t>Conclusion</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When faced with the knowledge that his father was about to die, Dylan Thomas did everything in his power to make his dad resist death.  His refusal to accept his father’s imminent death sends a message to all of us about how we should cope with this reality.  Throughout his poem, he makes the impassioned case that when faced with the inevitability of death, human beings should fight with all their power to stay alive.</a:t>
            </a:r>
            <a:endParaRPr lang="en-US" sz="2400" dirty="0"/>
          </a:p>
        </p:txBody>
      </p:sp>
    </p:spTree>
    <p:extLst>
      <p:ext uri="{BB962C8B-B14F-4D97-AF65-F5344CB8AC3E}">
        <p14:creationId xmlns:p14="http://schemas.microsoft.com/office/powerpoint/2010/main" val="2926320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Vivid description introduction</a:t>
            </a:r>
            <a:endParaRPr lang="en-US" dirty="0"/>
          </a:p>
        </p:txBody>
      </p:sp>
      <p:sp>
        <p:nvSpPr>
          <p:cNvPr id="3" name="Content Placeholder 2"/>
          <p:cNvSpPr>
            <a:spLocks noGrp="1"/>
          </p:cNvSpPr>
          <p:nvPr>
            <p:ph idx="1"/>
          </p:nvPr>
        </p:nvSpPr>
        <p:spPr>
          <a:xfrm>
            <a:off x="1009443" y="1807361"/>
            <a:ext cx="7125112" cy="4288639"/>
          </a:xfrm>
        </p:spPr>
        <p:txBody>
          <a:bodyPr>
            <a:normAutofit fontScale="92500" lnSpcReduction="20000"/>
          </a:bodyPr>
          <a:lstStyle/>
          <a:p>
            <a:pPr marL="0" indent="0">
              <a:buNone/>
            </a:pPr>
            <a:r>
              <a:rPr lang="en-US" sz="2800" dirty="0" smtClean="0"/>
              <a:t>I hear the hacking cough and know the sight that follows after.  My grandpa pulls out his handkerchief and spits yellow mucus into it.  His hospital room smells of sterile instruments, dying flowers, and the decay of human flesh.  I know he does not have long to live, but he does not let that defeat him.  He will fight this sickness until it kills him</a:t>
            </a:r>
            <a:r>
              <a:rPr lang="en-US" sz="2800" dirty="0"/>
              <a:t>.  </a:t>
            </a:r>
            <a:r>
              <a:rPr lang="en-US" sz="2800" dirty="0" smtClean="0"/>
              <a:t>In “</a:t>
            </a:r>
            <a:r>
              <a:rPr lang="en-US" sz="2800" dirty="0"/>
              <a:t>Do not go gentle,” Dylan Thomas suggests that even though everyone will eventually die, no one should die without a </a:t>
            </a:r>
            <a:r>
              <a:rPr lang="en-US" sz="2800" dirty="0" smtClean="0"/>
              <a:t>fight.</a:t>
            </a:r>
          </a:p>
        </p:txBody>
      </p:sp>
    </p:spTree>
    <p:extLst>
      <p:ext uri="{BB962C8B-B14F-4D97-AF65-F5344CB8AC3E}">
        <p14:creationId xmlns:p14="http://schemas.microsoft.com/office/powerpoint/2010/main" val="4229267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Vivid description </a:t>
            </a:r>
            <a:r>
              <a:rPr lang="en-US" dirty="0" smtClean="0"/>
              <a:t>conclusion</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I smell freshly dug earth and vaguely hear the bagpipes playing Amazing Grace.  There is the creak of chains and winches as they lower the box that holds my grandpa inside.  Salt tears blur my vision and my throat fills so tightly with a lump that I cannot swallow.  I cannot accept what has happened.  He cannot be dead.  He should have fought, resisted, refused to die.  But I am alone now, faced with the reality that I too will one day buried in the dirt inside a wooden box.  I will not accept that fate so readily.  I am prepared to fight.</a:t>
            </a:r>
            <a:endParaRPr lang="en-US" sz="2000" dirty="0"/>
          </a:p>
        </p:txBody>
      </p:sp>
    </p:spTree>
    <p:extLst>
      <p:ext uri="{BB962C8B-B14F-4D97-AF65-F5344CB8AC3E}">
        <p14:creationId xmlns:p14="http://schemas.microsoft.com/office/powerpoint/2010/main" val="1042469319"/>
      </p:ext>
    </p:extLst>
  </p:cSld>
  <p:clrMapOvr>
    <a:masterClrMapping/>
  </p:clrMapOvr>
</p:sld>
</file>

<file path=ppt/theme/theme1.xml><?xml version="1.0" encoding="utf-8"?>
<a:theme xmlns:a="http://schemas.openxmlformats.org/drawingml/2006/main" name="Summer">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Summer</Template>
  <TotalTime>227</TotalTime>
  <Words>1094</Words>
  <Application>Microsoft Office PowerPoint</Application>
  <PresentationFormat>On-screen Show (4:3)</PresentationFormat>
  <Paragraphs>34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Courier New</vt:lpstr>
      <vt:lpstr>Trebuchet MS</vt:lpstr>
      <vt:lpstr>Verdana</vt:lpstr>
      <vt:lpstr>Wingdings 2</vt:lpstr>
      <vt:lpstr>Summer</vt:lpstr>
      <vt:lpstr>Conclusions</vt:lpstr>
      <vt:lpstr>Why Bother?</vt:lpstr>
      <vt:lpstr>What is an effective conclusion?</vt:lpstr>
      <vt:lpstr>Prompt:</vt:lpstr>
      <vt:lpstr>Standard Student Conclusion:</vt:lpstr>
      <vt:lpstr>Rhetorical Question Introduction</vt:lpstr>
      <vt:lpstr>Rhetorical Question Conclusion</vt:lpstr>
      <vt:lpstr>Vivid description introduction</vt:lpstr>
      <vt:lpstr>Vivid description conclusion</vt:lpstr>
      <vt:lpstr>Anecdote introduction</vt:lpstr>
      <vt:lpstr>Anecdote conclusion</vt:lpstr>
      <vt:lpstr>Quotation from a Famous Person Introduction</vt:lpstr>
      <vt:lpstr>Quotation from a Famous Person Conclusion</vt:lpstr>
      <vt:lpstr>Shocking Statistic or Fact Introduction</vt:lpstr>
      <vt:lpstr>Shocking Statistic or Fact 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Introductions</dc:title>
  <dc:creator>McCune, Mariah</dc:creator>
  <cp:lastModifiedBy>McCune, Mariah</cp:lastModifiedBy>
  <cp:revision>23</cp:revision>
  <dcterms:created xsi:type="dcterms:W3CDTF">2012-09-13T17:41:04Z</dcterms:created>
  <dcterms:modified xsi:type="dcterms:W3CDTF">2014-02-07T01:28:06Z</dcterms:modified>
</cp:coreProperties>
</file>