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2"/>
  </p:handoutMasterIdLst>
  <p:sldIdLst>
    <p:sldId id="256" r:id="rId2"/>
    <p:sldId id="266" r:id="rId3"/>
    <p:sldId id="260" r:id="rId4"/>
    <p:sldId id="257" r:id="rId5"/>
    <p:sldId id="258" r:id="rId6"/>
    <p:sldId id="268" r:id="rId7"/>
    <p:sldId id="261" r:id="rId8"/>
    <p:sldId id="262" r:id="rId9"/>
    <p:sldId id="265" r:id="rId10"/>
    <p:sldId id="269"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357507E-47B1-4309-87E8-157AF27303BD}" type="datetimeFigureOut">
              <a:rPr lang="en-US" smtClean="0"/>
              <a:t>10/23/2019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EFEB591-E0C0-417E-8924-2F76AADB7A6D}" type="slidenum">
              <a:rPr lang="en-US" smtClean="0"/>
              <a:t>‹#›</a:t>
            </a:fld>
            <a:endParaRPr lang="en-US"/>
          </a:p>
        </p:txBody>
      </p:sp>
    </p:spTree>
    <p:extLst>
      <p:ext uri="{BB962C8B-B14F-4D97-AF65-F5344CB8AC3E}">
        <p14:creationId xmlns:p14="http://schemas.microsoft.com/office/powerpoint/2010/main" val="35307795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85F493-70AC-4A10-ACE3-7498537EA17B}"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5F493-70AC-4A10-ACE3-7498537EA17B}"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5F493-70AC-4A10-ACE3-7498537EA17B}"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685F493-70AC-4A10-ACE3-7498537EA17B}"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85F493-70AC-4A10-ACE3-7498537EA17B}"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85F493-70AC-4A10-ACE3-7498537EA17B}"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85F493-70AC-4A10-ACE3-7498537EA17B}"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85F493-70AC-4A10-ACE3-7498537EA17B}"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5F493-70AC-4A10-ACE3-7498537EA17B}"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5F493-70AC-4A10-ACE3-7498537EA17B}"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5F493-70AC-4A10-ACE3-7498537EA17B}"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230BB-56BB-4BA3-85C1-FF79C18D4DAC}"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7000">
              <a:srgbClr val="00B050"/>
            </a:gs>
            <a:gs pos="78000">
              <a:schemeClr val="bg2">
                <a:shade val="60000"/>
                <a:hueMod val="40000"/>
                <a:satMod val="120000"/>
                <a:lumMod val="103000"/>
              </a:schemeClr>
            </a:gs>
          </a:gsLst>
          <a:lin ang="6600000" scaled="0"/>
          <a:tileRect/>
        </a:gradFill>
        <a:effectLst/>
      </p:bgPr>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685F493-70AC-4A10-ACE3-7498537EA17B}" type="datetimeFigureOut">
              <a:rPr lang="en-US" smtClean="0"/>
              <a:t>10/23/2019</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F58230BB-56BB-4BA3-85C1-FF79C18D4DAC}"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microsoft.com/office/2007/relationships/media" Target="../media/media2.wav"/><Relationship Id="rId7"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audio" Target="../media/media3.wav"/><Relationship Id="rId5" Type="http://schemas.microsoft.com/office/2007/relationships/media" Target="../media/media3.wav"/><Relationship Id="rId10" Type="http://schemas.openxmlformats.org/officeDocument/2006/relationships/image" Target="../media/image3.png"/><Relationship Id="rId4" Type="http://schemas.openxmlformats.org/officeDocument/2006/relationships/audio" Target="../media/media2.wav"/><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Introductions</a:t>
            </a:r>
            <a:endParaRPr lang="en-US" dirty="0"/>
          </a:p>
        </p:txBody>
      </p:sp>
      <p:sp>
        <p:nvSpPr>
          <p:cNvPr id="3" name="Subtitle 2"/>
          <p:cNvSpPr>
            <a:spLocks noGrp="1"/>
          </p:cNvSpPr>
          <p:nvPr>
            <p:ph type="subTitle" idx="1"/>
          </p:nvPr>
        </p:nvSpPr>
        <p:spPr/>
        <p:txBody>
          <a:bodyPr/>
          <a:lstStyle/>
          <a:p>
            <a:r>
              <a:rPr lang="en-US" smtClean="0"/>
              <a:t>Comp/Lit 9</a:t>
            </a:r>
            <a:endParaRPr lang="en-US"/>
          </a:p>
        </p:txBody>
      </p:sp>
    </p:spTree>
    <p:extLst>
      <p:ext uri="{BB962C8B-B14F-4D97-AF65-F5344CB8AC3E}">
        <p14:creationId xmlns:p14="http://schemas.microsoft.com/office/powerpoint/2010/main" val="2796393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Shocking Statistic or Fact</a:t>
            </a:r>
          </a:p>
        </p:txBody>
      </p:sp>
      <p:sp>
        <p:nvSpPr>
          <p:cNvPr id="3" name="Content Placeholder 2"/>
          <p:cNvSpPr>
            <a:spLocks noGrp="1"/>
          </p:cNvSpPr>
          <p:nvPr>
            <p:ph idx="1"/>
          </p:nvPr>
        </p:nvSpPr>
        <p:spPr/>
        <p:txBody>
          <a:bodyPr>
            <a:normAutofit fontScale="92500"/>
          </a:bodyPr>
          <a:lstStyle/>
          <a:p>
            <a:pPr marL="0" indent="0">
              <a:buNone/>
            </a:pPr>
            <a:r>
              <a:rPr lang="en-US" sz="2400" dirty="0" smtClean="0"/>
              <a:t>According to B4 Brands, “80% of communicable diseases are transferred by touch.”  That means that the good majority of illness comes from those foods, people, and objects that you touch with your own hands.  Wouldn’t it be nice if there was an invention out there that could reduce the amount of communicable diseases?  Fortunately, there is. </a:t>
            </a:r>
            <a:r>
              <a:rPr lang="en-US" sz="2400" dirty="0"/>
              <a:t>While there are many inventions, handwashing is the greatest of all time because it leads to less disease, healthier people, and longer lives.</a:t>
            </a:r>
          </a:p>
          <a:p>
            <a:pPr marL="0" indent="0">
              <a:buNone/>
            </a:pPr>
            <a:endParaRPr lang="en-US" sz="2200" dirty="0"/>
          </a:p>
        </p:txBody>
      </p:sp>
    </p:spTree>
    <p:extLst>
      <p:ext uri="{BB962C8B-B14F-4D97-AF65-F5344CB8AC3E}">
        <p14:creationId xmlns:p14="http://schemas.microsoft.com/office/powerpoint/2010/main" val="4075618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Bother?</a:t>
            </a:r>
            <a:endParaRPr lang="en-US" dirty="0"/>
          </a:p>
        </p:txBody>
      </p:sp>
      <p:sp>
        <p:nvSpPr>
          <p:cNvPr id="3" name="Content Placeholder 2"/>
          <p:cNvSpPr>
            <a:spLocks noGrp="1"/>
          </p:cNvSpPr>
          <p:nvPr>
            <p:ph idx="1"/>
          </p:nvPr>
        </p:nvSpPr>
        <p:spPr/>
        <p:txBody>
          <a:bodyPr>
            <a:normAutofit/>
          </a:bodyPr>
          <a:lstStyle/>
          <a:p>
            <a:r>
              <a:rPr lang="en-US" sz="2400" dirty="0" smtClean="0"/>
              <a:t>In the world of education, most teachers have determined the grade a student’s essay will receive after reading the first paragraph.</a:t>
            </a:r>
          </a:p>
          <a:p>
            <a:r>
              <a:rPr lang="en-US" sz="2400" dirty="0" smtClean="0"/>
              <a:t>In the real world, the reader gives the writer 20 seconds of his time.  If he is not impressed, the reader moves on to other pursuits.</a:t>
            </a:r>
            <a:endParaRPr lang="en-US" sz="2400" dirty="0"/>
          </a:p>
        </p:txBody>
      </p:sp>
    </p:spTree>
    <p:extLst>
      <p:ext uri="{BB962C8B-B14F-4D97-AF65-F5344CB8AC3E}">
        <p14:creationId xmlns:p14="http://schemas.microsoft.com/office/powerpoint/2010/main" val="2777232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effective introduction?</a:t>
            </a:r>
            <a:endParaRPr lang="en-US" dirty="0"/>
          </a:p>
        </p:txBody>
      </p:sp>
      <p:sp>
        <p:nvSpPr>
          <p:cNvPr id="3" name="Content Placeholder 2"/>
          <p:cNvSpPr>
            <a:spLocks noGrp="1"/>
          </p:cNvSpPr>
          <p:nvPr>
            <p:ph idx="1"/>
          </p:nvPr>
        </p:nvSpPr>
        <p:spPr/>
        <p:txBody>
          <a:bodyPr/>
          <a:lstStyle/>
          <a:p>
            <a:r>
              <a:rPr lang="en-US" sz="2400" dirty="0" smtClean="0"/>
              <a:t>An effective introduction</a:t>
            </a:r>
          </a:p>
          <a:p>
            <a:pPr lvl="1"/>
            <a:r>
              <a:rPr lang="en-US" sz="2400" dirty="0" smtClean="0"/>
              <a:t>Grabs your reader by the collar, pulls them into your paper and says, “read this.”</a:t>
            </a:r>
          </a:p>
          <a:p>
            <a:pPr lvl="1"/>
            <a:r>
              <a:rPr lang="en-US" sz="2400" dirty="0" smtClean="0"/>
              <a:t>Earns applause</a:t>
            </a:r>
          </a:p>
          <a:p>
            <a:pPr lvl="1"/>
            <a:r>
              <a:rPr lang="en-US" sz="2400" dirty="0" smtClean="0"/>
              <a:t>Stops traffic</a:t>
            </a:r>
          </a:p>
          <a:p>
            <a:pPr lvl="1"/>
            <a:r>
              <a:rPr lang="en-US" sz="2400" dirty="0"/>
              <a:t>Blows your reader’s </a:t>
            </a:r>
            <a:r>
              <a:rPr lang="en-US" sz="2400" dirty="0" smtClean="0"/>
              <a:t>mind</a:t>
            </a:r>
            <a:endParaRPr lang="en-US" dirty="0" smtClean="0"/>
          </a:p>
        </p:txBody>
      </p:sp>
      <p:pic>
        <p:nvPicPr>
          <p:cNvPr id="4" name="j0214098.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8"/>
          <a:stretch>
            <a:fillRect/>
          </a:stretch>
        </p:blipFill>
        <p:spPr>
          <a:xfrm>
            <a:off x="8839200" y="6673194"/>
            <a:ext cx="152400" cy="152400"/>
          </a:xfrm>
          <a:prstGeom prst="rect">
            <a:avLst/>
          </a:prstGeom>
        </p:spPr>
      </p:pic>
      <p:pic>
        <p:nvPicPr>
          <p:cNvPr id="7" name="MS900097484[1].wav">
            <a:hlinkClick r:id="" action="ppaction://media"/>
          </p:cNvPr>
          <p:cNvPicPr>
            <a:picLocks noChangeAspect="1"/>
          </p:cNvPicPr>
          <p:nvPr>
            <a:audioFile r:link="rId4"/>
            <p:extLst>
              <p:ext uri="{DAA4B4D4-6D71-4841-9C94-3DE7FCFB9230}">
                <p14:media xmlns:p14="http://schemas.microsoft.com/office/powerpoint/2010/main" r:embed="rId3"/>
              </p:ext>
            </p:extLst>
          </p:nvPr>
        </p:nvPicPr>
        <p:blipFill>
          <a:blip r:embed="rId9"/>
          <a:stretch>
            <a:fillRect/>
          </a:stretch>
        </p:blipFill>
        <p:spPr>
          <a:xfrm>
            <a:off x="7620000" y="6705600"/>
            <a:ext cx="152400" cy="152400"/>
          </a:xfrm>
          <a:prstGeom prst="rect">
            <a:avLst/>
          </a:prstGeom>
        </p:spPr>
      </p:pic>
      <p:pic>
        <p:nvPicPr>
          <p:cNvPr id="11" name="MS900069654[1].wav">
            <a:hlinkClick r:id="" action="ppaction://media"/>
          </p:cNvPr>
          <p:cNvPicPr>
            <a:picLocks noChangeAspect="1"/>
          </p:cNvPicPr>
          <p:nvPr>
            <a:audioFile r:link="rId6"/>
            <p:extLst>
              <p:ext uri="{DAA4B4D4-6D71-4841-9C94-3DE7FCFB9230}">
                <p14:media xmlns:p14="http://schemas.microsoft.com/office/powerpoint/2010/main" r:embed="rId5"/>
              </p:ext>
            </p:extLst>
          </p:nvPr>
        </p:nvPicPr>
        <p:blipFill>
          <a:blip r:embed="rId10"/>
          <a:stretch>
            <a:fillRect/>
          </a:stretch>
        </p:blipFill>
        <p:spPr>
          <a:xfrm>
            <a:off x="8305800" y="6692244"/>
            <a:ext cx="114300" cy="114300"/>
          </a:xfrm>
          <a:prstGeom prst="rect">
            <a:avLst/>
          </a:prstGeom>
        </p:spPr>
      </p:pic>
    </p:spTree>
    <p:extLst>
      <p:ext uri="{BB962C8B-B14F-4D97-AF65-F5344CB8AC3E}">
        <p14:creationId xmlns:p14="http://schemas.microsoft.com/office/powerpoint/2010/main" val="320367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1" presetClass="mediacall" presetSubtype="0" fill="hold" nodeType="afterEffect">
                                  <p:stCondLst>
                                    <p:cond delay="500"/>
                                  </p:stCondLst>
                                  <p:childTnLst>
                                    <p:cmd type="call" cmd="playFrom(0.0)">
                                      <p:cBhvr>
                                        <p:cTn id="23" dur="4744" fill="hold"/>
                                        <p:tgtEl>
                                          <p:spTgt spid="4"/>
                                        </p:tgtEl>
                                      </p:cBhvr>
                                    </p:cmd>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0" fill="hold">
                            <p:stCondLst>
                              <p:cond delay="500"/>
                            </p:stCondLst>
                            <p:childTnLst>
                              <p:par>
                                <p:cTn id="31" presetID="1" presetClass="mediacall" presetSubtype="0" fill="hold" nodeType="afterEffect">
                                  <p:stCondLst>
                                    <p:cond delay="500"/>
                                  </p:stCondLst>
                                  <p:childTnLst>
                                    <p:cmd type="call" cmd="playFrom(0.0)">
                                      <p:cBhvr>
                                        <p:cTn id="32" dur="3401" fill="hold"/>
                                        <p:tgtEl>
                                          <p:spTgt spid="11"/>
                                        </p:tgtEl>
                                      </p:cBhvr>
                                    </p:cmd>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500"/>
                            </p:stCondLst>
                            <p:childTnLst>
                              <p:par>
                                <p:cTn id="40" presetID="1" presetClass="mediacall" presetSubtype="0" fill="hold" nodeType="afterEffect">
                                  <p:stCondLst>
                                    <p:cond delay="500"/>
                                  </p:stCondLst>
                                  <p:childTnLst>
                                    <p:cmd type="call" cmd="playFrom(0.0)">
                                      <p:cBhvr>
                                        <p:cTn id="41" dur="213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42" fill="hold" display="0">
                  <p:stCondLst>
                    <p:cond delay="indefinite"/>
                  </p:stCondLst>
                  <p:endCondLst>
                    <p:cond evt="onStopAudio" delay="0">
                      <p:tgtEl>
                        <p:sldTgt/>
                      </p:tgtEl>
                    </p:cond>
                  </p:endCondLst>
                </p:cTn>
                <p:tgtEl>
                  <p:spTgt spid="4"/>
                </p:tgtEl>
              </p:cMediaNode>
            </p:audio>
            <p:audio>
              <p:cMediaNode vol="80000">
                <p:cTn id="43" fill="hold" display="0">
                  <p:stCondLst>
                    <p:cond delay="indefinite"/>
                  </p:stCondLst>
                  <p:endCondLst>
                    <p:cond evt="onStopAudio" delay="0">
                      <p:tgtEl>
                        <p:sldTgt/>
                      </p:tgtEl>
                    </p:cond>
                  </p:endCondLst>
                </p:cTn>
                <p:tgtEl>
                  <p:spTgt spid="7"/>
                </p:tgtEl>
              </p:cMediaNode>
            </p:audio>
            <p:audio>
              <p:cMediaNode vol="80000">
                <p:cTn id="44" fill="hold" display="0">
                  <p:stCondLst>
                    <p:cond delay="indefinite"/>
                  </p:stCondLst>
                  <p:endCondLst>
                    <p:cond evt="onStopAudio" delay="0">
                      <p:tgtEl>
                        <p:sldTgt/>
                      </p:tgtEl>
                    </p:cond>
                  </p:endCondLst>
                </p:cTn>
                <p:tgtEl>
                  <p:spTgt spid="11"/>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a:t>
            </a:r>
            <a:endParaRPr lang="en-US" dirty="0"/>
          </a:p>
        </p:txBody>
      </p:sp>
      <p:sp>
        <p:nvSpPr>
          <p:cNvPr id="3" name="Content Placeholder 2"/>
          <p:cNvSpPr>
            <a:spLocks noGrp="1"/>
          </p:cNvSpPr>
          <p:nvPr>
            <p:ph idx="1"/>
          </p:nvPr>
        </p:nvSpPr>
        <p:spPr/>
        <p:txBody>
          <a:bodyPr anchor="ctr">
            <a:normAutofit fontScale="92500"/>
          </a:bodyPr>
          <a:lstStyle/>
          <a:p>
            <a:pPr marL="0" indent="0" algn="ctr">
              <a:buNone/>
            </a:pPr>
            <a:r>
              <a:rPr lang="en-US" sz="4400" dirty="0" smtClean="0"/>
              <a:t>Select </a:t>
            </a:r>
            <a:r>
              <a:rPr lang="en-US" sz="4400" dirty="0" smtClean="0"/>
              <a:t>the most important invention and </a:t>
            </a:r>
            <a:r>
              <a:rPr lang="en-US" sz="4400" dirty="0" smtClean="0"/>
              <a:t>write an argumentative research essay defending why that </a:t>
            </a:r>
            <a:r>
              <a:rPr lang="en-US" sz="4400" dirty="0" smtClean="0"/>
              <a:t>invention matters to mankind.</a:t>
            </a:r>
            <a:endParaRPr lang="en-US" sz="4400" dirty="0"/>
          </a:p>
          <a:p>
            <a:endParaRPr lang="en-US" dirty="0"/>
          </a:p>
        </p:txBody>
      </p:sp>
    </p:spTree>
    <p:extLst>
      <p:ext uri="{BB962C8B-B14F-4D97-AF65-F5344CB8AC3E}">
        <p14:creationId xmlns:p14="http://schemas.microsoft.com/office/powerpoint/2010/main" val="981516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Student </a:t>
            </a:r>
            <a:r>
              <a:rPr lang="en-US" dirty="0" smtClean="0"/>
              <a:t>Thesis:</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While there are many </a:t>
            </a:r>
            <a:r>
              <a:rPr lang="en-US" sz="3200" dirty="0" smtClean="0"/>
              <a:t>inventions, handwashing </a:t>
            </a:r>
            <a:r>
              <a:rPr lang="en-US" sz="3200" dirty="0" smtClean="0"/>
              <a:t>is the greatest of all time because </a:t>
            </a:r>
            <a:r>
              <a:rPr lang="en-US" sz="3200" dirty="0" smtClean="0"/>
              <a:t>it leads to less disease, healthier people, and longer lives.</a:t>
            </a:r>
            <a:endParaRPr lang="en-US" sz="3200" dirty="0"/>
          </a:p>
        </p:txBody>
      </p:sp>
    </p:spTree>
    <p:extLst>
      <p:ext uri="{BB962C8B-B14F-4D97-AF65-F5344CB8AC3E}">
        <p14:creationId xmlns:p14="http://schemas.microsoft.com/office/powerpoint/2010/main" val="2490963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Question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smtClean="0"/>
              <a:t>What is the most important invention that has allowed people to be happier and healthier?  Many people might answer by describing developments in the healthy food industry or by citing better, more efficient exercise equipment, and while these are important developments towards better health, there is something else that is even more impactful to the overall health of humanity</a:t>
            </a:r>
            <a:r>
              <a:rPr lang="en-US" sz="2400" dirty="0" smtClean="0"/>
              <a:t>.  It is something so simple that many people often overlook it: </a:t>
            </a:r>
            <a:r>
              <a:rPr lang="en-US" sz="2400" dirty="0"/>
              <a:t>While there are many inventions, handwashing is the greatest of all time because it leads to less disease, healthier people, and longer lives</a:t>
            </a:r>
            <a:r>
              <a:rPr lang="en-US" sz="2400" dirty="0" smtClean="0"/>
              <a:t>.</a:t>
            </a:r>
            <a:endParaRPr lang="en-US" sz="2400" dirty="0"/>
          </a:p>
        </p:txBody>
      </p:sp>
    </p:spTree>
    <p:extLst>
      <p:ext uri="{BB962C8B-B14F-4D97-AF65-F5344CB8AC3E}">
        <p14:creationId xmlns:p14="http://schemas.microsoft.com/office/powerpoint/2010/main" val="2585236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Vivid description</a:t>
            </a:r>
            <a:endParaRPr lang="en-US" dirty="0"/>
          </a:p>
        </p:txBody>
      </p:sp>
      <p:sp>
        <p:nvSpPr>
          <p:cNvPr id="3" name="Content Placeholder 2"/>
          <p:cNvSpPr>
            <a:spLocks noGrp="1"/>
          </p:cNvSpPr>
          <p:nvPr>
            <p:ph idx="1"/>
          </p:nvPr>
        </p:nvSpPr>
        <p:spPr>
          <a:xfrm>
            <a:off x="1009443" y="1807361"/>
            <a:ext cx="7125112" cy="4288639"/>
          </a:xfrm>
        </p:spPr>
        <p:txBody>
          <a:bodyPr>
            <a:normAutofit fontScale="85000" lnSpcReduction="20000"/>
          </a:bodyPr>
          <a:lstStyle/>
          <a:p>
            <a:pPr marL="0" indent="0">
              <a:buNone/>
            </a:pPr>
            <a:r>
              <a:rPr lang="en-US" sz="2800" dirty="0" smtClean="0"/>
              <a:t>The stink of vomit fills your nose and stings your eyes as you go into the restroom.  Again.  The white porcelain fixtures are all you notice before a wave of nausea overtakes you, and you are kneeling once again to empty the contents of your stomach.  For the next ten seconds, all you can hear is the cascading splash of your half-digested lunch landing in toilet water.  If only you had thought to </a:t>
            </a:r>
            <a:r>
              <a:rPr lang="en-US" sz="2800" dirty="0"/>
              <a:t>wash your hands. While there are many inventions, handwashing is the greatest of all time because it leads to less disease, healthier people, and longer lives</a:t>
            </a:r>
            <a:r>
              <a:rPr lang="en-US" sz="2800" dirty="0" smtClean="0"/>
              <a:t>.</a:t>
            </a:r>
            <a:endParaRPr lang="en-US" sz="2800" dirty="0"/>
          </a:p>
        </p:txBody>
      </p:sp>
    </p:spTree>
    <p:extLst>
      <p:ext uri="{BB962C8B-B14F-4D97-AF65-F5344CB8AC3E}">
        <p14:creationId xmlns:p14="http://schemas.microsoft.com/office/powerpoint/2010/main" val="4229267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Anecdote</a:t>
            </a:r>
            <a:endParaRPr lang="en-US" dirty="0"/>
          </a:p>
        </p:txBody>
      </p:sp>
      <p:sp>
        <p:nvSpPr>
          <p:cNvPr id="3" name="Content Placeholder 2"/>
          <p:cNvSpPr>
            <a:spLocks noGrp="1"/>
          </p:cNvSpPr>
          <p:nvPr>
            <p:ph idx="1"/>
          </p:nvPr>
        </p:nvSpPr>
        <p:spPr>
          <a:xfrm>
            <a:off x="381000" y="1676401"/>
            <a:ext cx="8458200" cy="4800600"/>
          </a:xfrm>
        </p:spPr>
        <p:txBody>
          <a:bodyPr>
            <a:normAutofit fontScale="70000" lnSpcReduction="20000"/>
          </a:bodyPr>
          <a:lstStyle/>
          <a:p>
            <a:pPr marL="0" indent="0">
              <a:buNone/>
            </a:pPr>
            <a:r>
              <a:rPr lang="en-US" sz="2800" dirty="0" smtClean="0"/>
              <a:t>An anxious mother sits at the edge of her son’s hospital bed.  She thinks back just four days ago when he was joyfully playing trucks in their back yard.  Then she thinks back three days ago when he started vomiting and complaining about abdominal cramps.  She thought it was stomach flu and kept him home from school with some 7UP and chicken noodle soup.  Finally she thinks back to yesterday when the boy wouldn’t wake up from his nap.  </a:t>
            </a:r>
            <a:r>
              <a:rPr lang="en-US" sz="2800" dirty="0" smtClean="0"/>
              <a:t>She rushed him to the hospital.  “E. Coli,” the doctors said.  What did that mean?  It meant he had come into contact with the disease, usually by touching his hand to something contaminated and then touching his hand to his mouth.  “He might have organ failure,” the doctors warned.  “He might be permanently disabled,” they said a few hours later when he still wouldn’t wake up.  “He is probably going to die,” they said the following morning when nothing about his condition had changed.  If only she had made him wash his hands more often.  If only. </a:t>
            </a:r>
            <a:r>
              <a:rPr lang="en-US" sz="2800" dirty="0"/>
              <a:t>While there are many inventions, handwashing is the greatest of all time because it leads to less disease, healthier people, and longer lives</a:t>
            </a:r>
            <a:r>
              <a:rPr lang="en-US" sz="2800" dirty="0" smtClean="0"/>
              <a:t>.</a:t>
            </a:r>
            <a:endParaRPr lang="en-US" sz="2800" dirty="0"/>
          </a:p>
        </p:txBody>
      </p:sp>
    </p:spTree>
    <p:extLst>
      <p:ext uri="{BB962C8B-B14F-4D97-AF65-F5344CB8AC3E}">
        <p14:creationId xmlns:p14="http://schemas.microsoft.com/office/powerpoint/2010/main" val="2170272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 from a Famous Person</a:t>
            </a:r>
            <a:endParaRPr lang="en-US" dirty="0"/>
          </a:p>
        </p:txBody>
      </p:sp>
      <p:sp>
        <p:nvSpPr>
          <p:cNvPr id="3" name="Content Placeholder 2"/>
          <p:cNvSpPr>
            <a:spLocks noGrp="1"/>
          </p:cNvSpPr>
          <p:nvPr>
            <p:ph idx="1"/>
          </p:nvPr>
        </p:nvSpPr>
        <p:spPr/>
        <p:txBody>
          <a:bodyPr anchor="ctr">
            <a:normAutofit/>
          </a:bodyPr>
          <a:lstStyle/>
          <a:p>
            <a:pPr marL="0" indent="0">
              <a:buNone/>
            </a:pPr>
            <a:r>
              <a:rPr lang="en-US" sz="2400" dirty="0" smtClean="0"/>
              <a:t>According to </a:t>
            </a:r>
            <a:r>
              <a:rPr lang="en-US" sz="2400" dirty="0" smtClean="0"/>
              <a:t>the CDC, “life is better with clean hands.”  This is in large part because clean hands keep us from falling ill, and not falling ill certainly makes for a better quality </a:t>
            </a:r>
            <a:r>
              <a:rPr lang="en-US" sz="2400" dirty="0"/>
              <a:t>of life. While there are many inventions, handwashing is the greatest of all time because it leads to less disease, healthier people, and longer lives.</a:t>
            </a:r>
          </a:p>
          <a:p>
            <a:pPr marL="0" indent="0">
              <a:buNone/>
            </a:pPr>
            <a:endParaRPr lang="en-US" sz="2800" dirty="0"/>
          </a:p>
        </p:txBody>
      </p:sp>
    </p:spTree>
    <p:extLst>
      <p:ext uri="{BB962C8B-B14F-4D97-AF65-F5344CB8AC3E}">
        <p14:creationId xmlns:p14="http://schemas.microsoft.com/office/powerpoint/2010/main" val="2278954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Summer</Template>
  <TotalTime>407</TotalTime>
  <Words>761</Words>
  <Application>Microsoft Office PowerPoint</Application>
  <PresentationFormat>On-screen Show (4:3)</PresentationFormat>
  <Paragraphs>25</Paragraphs>
  <Slides>10</Slides>
  <Notes>0</Notes>
  <HiddenSlides>0</HiddenSlides>
  <MMClips>3</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Courier New</vt:lpstr>
      <vt:lpstr>Trebuchet MS</vt:lpstr>
      <vt:lpstr>Verdana</vt:lpstr>
      <vt:lpstr>Wingdings 2</vt:lpstr>
      <vt:lpstr>Summer</vt:lpstr>
      <vt:lpstr>Introductions</vt:lpstr>
      <vt:lpstr>Why Bother?</vt:lpstr>
      <vt:lpstr>What is an effective introduction?</vt:lpstr>
      <vt:lpstr>Prompt:</vt:lpstr>
      <vt:lpstr>Standard Student Thesis:</vt:lpstr>
      <vt:lpstr>Rhetorical Question</vt:lpstr>
      <vt:lpstr>Vivid description</vt:lpstr>
      <vt:lpstr>Anecdote</vt:lpstr>
      <vt:lpstr>Quotation from a Famous Person</vt:lpstr>
      <vt:lpstr>Shocking Statistic or Fact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dc:title>
  <dc:creator>McCune, Mariah</dc:creator>
  <cp:lastModifiedBy>Mccune, Mariah</cp:lastModifiedBy>
  <cp:revision>34</cp:revision>
  <cp:lastPrinted>2019-10-23T19:07:32Z</cp:lastPrinted>
  <dcterms:created xsi:type="dcterms:W3CDTF">2012-09-13T17:41:04Z</dcterms:created>
  <dcterms:modified xsi:type="dcterms:W3CDTF">2019-10-23T20:09:12Z</dcterms:modified>
</cp:coreProperties>
</file>