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77778" autoAdjust="0"/>
  </p:normalViewPr>
  <p:slideViewPr>
    <p:cSldViewPr snapToGrid="0">
      <p:cViewPr varScale="1">
        <p:scale>
          <a:sx n="61" d="100"/>
          <a:sy n="61" d="100"/>
        </p:scale>
        <p:origin x="7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9C2439-0CE6-494D-8A18-443C0ADD91DD}" type="datetimeFigureOut">
              <a:rPr lang="en-US" smtClean="0"/>
              <a:t>8/24/2015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F77547-6A70-4794-B54B-34152D993EBD}" type="slidenum">
              <a:rPr lang="en-US" smtClean="0"/>
              <a:t>‹#›</a:t>
            </a:fld>
            <a:endParaRPr lang="en-US"/>
          </a:p>
        </p:txBody>
      </p:sp>
    </p:spTree>
    <p:extLst>
      <p:ext uri="{BB962C8B-B14F-4D97-AF65-F5344CB8AC3E}">
        <p14:creationId xmlns:p14="http://schemas.microsoft.com/office/powerpoint/2010/main" val="382824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77547-6A70-4794-B54B-34152D993EBD}" type="slidenum">
              <a:rPr lang="en-US" smtClean="0"/>
              <a:t>1</a:t>
            </a:fld>
            <a:endParaRPr lang="en-US"/>
          </a:p>
        </p:txBody>
      </p:sp>
    </p:spTree>
    <p:extLst>
      <p:ext uri="{BB962C8B-B14F-4D97-AF65-F5344CB8AC3E}">
        <p14:creationId xmlns:p14="http://schemas.microsoft.com/office/powerpoint/2010/main" val="404865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77547-6A70-4794-B54B-34152D993EBD}" type="slidenum">
              <a:rPr lang="en-US" smtClean="0"/>
              <a:t>10</a:t>
            </a:fld>
            <a:endParaRPr lang="en-US"/>
          </a:p>
        </p:txBody>
      </p:sp>
    </p:spTree>
    <p:extLst>
      <p:ext uri="{BB962C8B-B14F-4D97-AF65-F5344CB8AC3E}">
        <p14:creationId xmlns:p14="http://schemas.microsoft.com/office/powerpoint/2010/main" val="381903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77547-6A70-4794-B54B-34152D993EBD}" type="slidenum">
              <a:rPr lang="en-US" smtClean="0"/>
              <a:t>2</a:t>
            </a:fld>
            <a:endParaRPr lang="en-US"/>
          </a:p>
        </p:txBody>
      </p:sp>
    </p:spTree>
    <p:extLst>
      <p:ext uri="{BB962C8B-B14F-4D97-AF65-F5344CB8AC3E}">
        <p14:creationId xmlns:p14="http://schemas.microsoft.com/office/powerpoint/2010/main" val="95525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Matzo: Unleavened bread refers</a:t>
            </a:r>
            <a:r>
              <a:rPr lang="en-US" baseline="0" dirty="0" smtClean="0"/>
              <a:t> to bread that does not have yeast in it.  Yeast is the substance that allows bread to puff up and become light and fluffy.  Bread baked without yeast turns out like a dense cracker.</a:t>
            </a:r>
          </a:p>
          <a:p>
            <a:pPr marL="174708" indent="-174708">
              <a:buFont typeface="Arial" panose="020B0604020202020204" pitchFamily="34" charset="0"/>
              <a:buChar char="•"/>
            </a:pPr>
            <a:r>
              <a:rPr lang="en-US" baseline="0" dirty="0" smtClean="0"/>
              <a:t>When the Jews escaped slavery in Egypt, they did not have a chance to wait for the bread to rise, eating unleavened bread instead</a:t>
            </a:r>
          </a:p>
          <a:p>
            <a:pPr marL="174708" indent="-174708">
              <a:buFont typeface="Arial" panose="020B0604020202020204" pitchFamily="34" charset="0"/>
              <a:buChar char="•"/>
            </a:pPr>
            <a:r>
              <a:rPr lang="en-US" baseline="0" dirty="0" smtClean="0"/>
              <a:t>To commemorate this, Jews do not eat leavened bread of any kind for the seven days of </a:t>
            </a:r>
            <a:r>
              <a:rPr lang="en-US" baseline="0" dirty="0" err="1" smtClean="0"/>
              <a:t>passover</a:t>
            </a:r>
            <a:endParaRPr lang="en-US" dirty="0"/>
          </a:p>
        </p:txBody>
      </p:sp>
      <p:sp>
        <p:nvSpPr>
          <p:cNvPr id="4" name="Slide Number Placeholder 3"/>
          <p:cNvSpPr>
            <a:spLocks noGrp="1"/>
          </p:cNvSpPr>
          <p:nvPr>
            <p:ph type="sldNum" sz="quarter" idx="10"/>
          </p:nvPr>
        </p:nvSpPr>
        <p:spPr/>
        <p:txBody>
          <a:bodyPr/>
          <a:lstStyle/>
          <a:p>
            <a:fld id="{50F77547-6A70-4794-B54B-34152D993EBD}" type="slidenum">
              <a:rPr lang="en-US" smtClean="0"/>
              <a:t>3</a:t>
            </a:fld>
            <a:endParaRPr lang="en-US"/>
          </a:p>
        </p:txBody>
      </p:sp>
    </p:spTree>
    <p:extLst>
      <p:ext uri="{BB962C8B-B14F-4D97-AF65-F5344CB8AC3E}">
        <p14:creationId xmlns:p14="http://schemas.microsoft.com/office/powerpoint/2010/main" val="306037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Payos</a:t>
            </a:r>
            <a:r>
              <a:rPr lang="en-US" dirty="0" smtClean="0"/>
              <a:t>: The Torah states that men should not round off their </a:t>
            </a:r>
            <a:r>
              <a:rPr lang="en-US" dirty="0" err="1" smtClean="0"/>
              <a:t>payos</a:t>
            </a:r>
            <a:r>
              <a:rPr lang="en-US" dirty="0" smtClean="0"/>
              <a:t> or sideburns.  This</a:t>
            </a:r>
            <a:r>
              <a:rPr lang="en-US" baseline="0" dirty="0" smtClean="0"/>
              <a:t> means that they cannot be shaved off or removed with tweezers.  The Torah does not restrict men from cutting their </a:t>
            </a:r>
            <a:r>
              <a:rPr lang="en-US" baseline="0" dirty="0" err="1" smtClean="0"/>
              <a:t>payos</a:t>
            </a:r>
            <a:r>
              <a:rPr lang="en-US" baseline="0" dirty="0" smtClean="0"/>
              <a:t> short, but many choose to grow out their hair to emphasize their piety and devotion to Torah.</a:t>
            </a:r>
          </a:p>
          <a:p>
            <a:endParaRPr lang="en-US" baseline="0" dirty="0" smtClean="0"/>
          </a:p>
          <a:p>
            <a:r>
              <a:rPr lang="en-US" baseline="0" dirty="0" smtClean="0"/>
              <a:t>Skull Caps: a small, platter-shaped hat that fixes to the back of the skull for men.  There is some debate about the meaning of the Torah.  Some believe that a skull cap should be worn at all times to honor the commandment that men should have their heads covered at all times; others believe that it is only necessary during prayer</a:t>
            </a:r>
          </a:p>
          <a:p>
            <a:endParaRPr lang="en-US" baseline="0" dirty="0" smtClean="0"/>
          </a:p>
          <a:p>
            <a:r>
              <a:rPr lang="en-US" baseline="0" dirty="0" smtClean="0"/>
              <a:t>Ritual Fringes: Specially knotted lengths of string attached to the four corners of the prayer shawl and the everyday undergarment.  It’s purpose is to remind Jews of their religious obligations at all times and the wearing of it is in the commandments.</a:t>
            </a:r>
          </a:p>
          <a:p>
            <a:endParaRPr lang="en-US" baseline="0" dirty="0" smtClean="0"/>
          </a:p>
          <a:p>
            <a:r>
              <a:rPr lang="en-US" baseline="0" dirty="0" smtClean="0"/>
              <a:t>Prayer Shawls: worn in the synagogue and wrapped over the shoulders of the wearer.  It is designed to remind the wearer of their obligations to God</a:t>
            </a:r>
          </a:p>
        </p:txBody>
      </p:sp>
      <p:sp>
        <p:nvSpPr>
          <p:cNvPr id="4" name="Slide Number Placeholder 3"/>
          <p:cNvSpPr>
            <a:spLocks noGrp="1"/>
          </p:cNvSpPr>
          <p:nvPr>
            <p:ph type="sldNum" sz="quarter" idx="10"/>
          </p:nvPr>
        </p:nvSpPr>
        <p:spPr/>
        <p:txBody>
          <a:bodyPr/>
          <a:lstStyle/>
          <a:p>
            <a:fld id="{50F77547-6A70-4794-B54B-34152D993EBD}" type="slidenum">
              <a:rPr lang="en-US" smtClean="0"/>
              <a:t>4</a:t>
            </a:fld>
            <a:endParaRPr lang="en-US"/>
          </a:p>
        </p:txBody>
      </p:sp>
    </p:spTree>
    <p:extLst>
      <p:ext uri="{BB962C8B-B14F-4D97-AF65-F5344CB8AC3E}">
        <p14:creationId xmlns:p14="http://schemas.microsoft.com/office/powerpoint/2010/main" val="298056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Rosh Hashanah: Jewish New Year; falls in September or October</a:t>
            </a:r>
          </a:p>
          <a:p>
            <a:pPr marL="174708" indent="-174708">
              <a:buFont typeface="Arial" panose="020B0604020202020204" pitchFamily="34" charset="0"/>
              <a:buChar char="•"/>
            </a:pPr>
            <a:r>
              <a:rPr lang="en-US" dirty="0" smtClean="0"/>
              <a:t>Celebrated in the seventh month of the Jewish calendar, </a:t>
            </a:r>
            <a:r>
              <a:rPr lang="en-US" dirty="0" err="1" smtClean="0"/>
              <a:t>Tishrei</a:t>
            </a:r>
            <a:r>
              <a:rPr lang="en-US" dirty="0" smtClean="0"/>
              <a:t>.  This is the month God created the world</a:t>
            </a:r>
          </a:p>
          <a:p>
            <a:pPr marL="174708" indent="-174708">
              <a:buFont typeface="Arial" panose="020B0604020202020204" pitchFamily="34" charset="0"/>
              <a:buChar char="•"/>
            </a:pPr>
            <a:r>
              <a:rPr lang="en-US" dirty="0" smtClean="0"/>
              <a:t>During this time, Jews must examine and assess their lives from an</a:t>
            </a:r>
            <a:r>
              <a:rPr lang="en-US" baseline="0" dirty="0" smtClean="0"/>
              <a:t> ethical and religious perspective.</a:t>
            </a:r>
          </a:p>
          <a:p>
            <a:r>
              <a:rPr lang="en-US" baseline="0" dirty="0" smtClean="0"/>
              <a:t>Yom Kippur:</a:t>
            </a:r>
          </a:p>
          <a:p>
            <a:pPr marL="174708" indent="-174708">
              <a:buFont typeface="Arial" panose="020B0604020202020204" pitchFamily="34" charset="0"/>
              <a:buChar char="•"/>
            </a:pPr>
            <a:r>
              <a:rPr lang="en-US" baseline="0" dirty="0" smtClean="0"/>
              <a:t>Also celebrated in </a:t>
            </a:r>
            <a:r>
              <a:rPr lang="en-US" baseline="0" dirty="0" err="1" smtClean="0"/>
              <a:t>Tishrei</a:t>
            </a:r>
            <a:r>
              <a:rPr lang="en-US" baseline="0" dirty="0" smtClean="0"/>
              <a:t>.</a:t>
            </a:r>
          </a:p>
          <a:p>
            <a:pPr marL="174708" indent="-174708">
              <a:buFont typeface="Arial" panose="020B0604020202020204" pitchFamily="34" charset="0"/>
              <a:buChar char="•"/>
            </a:pPr>
            <a:r>
              <a:rPr lang="en-US" baseline="0" dirty="0" smtClean="0"/>
              <a:t>Similar function to Rosh Hashanah, reexamining one’s life religiously and ethically</a:t>
            </a:r>
          </a:p>
          <a:p>
            <a:r>
              <a:rPr lang="en-US" baseline="0" dirty="0" smtClean="0"/>
              <a:t>Hanukah: </a:t>
            </a:r>
          </a:p>
          <a:p>
            <a:pPr marL="174708" indent="-174708">
              <a:buFont typeface="Arial" panose="020B0604020202020204" pitchFamily="34" charset="0"/>
              <a:buChar char="•"/>
            </a:pPr>
            <a:r>
              <a:rPr lang="en-US" baseline="0" dirty="0" smtClean="0"/>
              <a:t>Celebrated in the ninth month of the Jewish Calendar, Kislev</a:t>
            </a:r>
          </a:p>
          <a:p>
            <a:pPr marL="174708" indent="-174708">
              <a:buFont typeface="Arial" panose="020B0604020202020204" pitchFamily="34" charset="0"/>
              <a:buChar char="•"/>
            </a:pPr>
            <a:r>
              <a:rPr lang="en-US" baseline="0" dirty="0" smtClean="0"/>
              <a:t>Syrians in 167 B.C.E. invaded a Jewish Temple and desecrated it.  As part of the purification process, the Jews wanted to burn uncontaminated olive oil; however, they only found on container of untainted oil good only for one day.</a:t>
            </a:r>
          </a:p>
          <a:p>
            <a:pPr marL="640594" lvl="1" indent="-174708">
              <a:buFont typeface="Arial" panose="020B0604020202020204" pitchFamily="34" charset="0"/>
              <a:buChar char="•"/>
            </a:pPr>
            <a:r>
              <a:rPr lang="en-US" baseline="0" dirty="0" smtClean="0"/>
              <a:t>The Jews feared that they would need eight days to prepare more oil.  Miraculously, when they lit this small bit of oil, it burned for eight days and nights thus giving them the time they needed to create more oil and purify their temple</a:t>
            </a:r>
          </a:p>
          <a:p>
            <a:r>
              <a:rPr lang="en-US" baseline="0" dirty="0" smtClean="0"/>
              <a:t>Pesach: </a:t>
            </a:r>
          </a:p>
          <a:p>
            <a:pPr marL="174708" indent="-174708">
              <a:buFont typeface="Arial" panose="020B0604020202020204" pitchFamily="34" charset="0"/>
              <a:buChar char="•"/>
            </a:pPr>
            <a:r>
              <a:rPr lang="en-US" baseline="0" dirty="0" smtClean="0"/>
              <a:t>Celebrates God freeing Jewish slaves from Egypt</a:t>
            </a:r>
          </a:p>
          <a:p>
            <a:pPr marL="174708" indent="-174708">
              <a:buFont typeface="Arial" panose="020B0604020202020204" pitchFamily="34" charset="0"/>
              <a:buChar char="•"/>
            </a:pPr>
            <a:r>
              <a:rPr lang="en-US" baseline="0" dirty="0" smtClean="0"/>
              <a:t>Also celebrates the beginning of Jewish nationhood (Israel)</a:t>
            </a:r>
          </a:p>
          <a:p>
            <a:pPr marL="174708" indent="-174708">
              <a:buFont typeface="Arial" panose="020B0604020202020204" pitchFamily="34" charset="0"/>
              <a:buChar char="•"/>
            </a:pPr>
            <a:r>
              <a:rPr lang="en-US" baseline="0" dirty="0" smtClean="0"/>
              <a:t>Most widely observed Jewish holiday in the world</a:t>
            </a:r>
          </a:p>
          <a:p>
            <a:r>
              <a:rPr lang="en-US" baseline="0" dirty="0" smtClean="0"/>
              <a:t>Shabbos:</a:t>
            </a:r>
          </a:p>
          <a:p>
            <a:pPr marL="174708" indent="-174708">
              <a:buFont typeface="Arial" panose="020B0604020202020204" pitchFamily="34" charset="0"/>
              <a:buChar char="•"/>
            </a:pPr>
            <a:r>
              <a:rPr lang="en-US" baseline="0" dirty="0" smtClean="0"/>
              <a:t>The fourth commandment asks that men “honor the Sabbath” as a day of rest for God created the world in six days and on the seventh he rested</a:t>
            </a:r>
          </a:p>
          <a:p>
            <a:pPr marL="640594" lvl="1" indent="-174708">
              <a:buFont typeface="Arial" panose="020B0604020202020204" pitchFamily="34" charset="0"/>
              <a:buChar char="•"/>
            </a:pPr>
            <a:r>
              <a:rPr lang="en-US" baseline="0" dirty="0" smtClean="0"/>
              <a:t>They are not supposed to work on the Sabbath: for Orthodox Jews that means not even flipping on a light switch</a:t>
            </a:r>
          </a:p>
          <a:p>
            <a:pPr marL="174708" indent="-174708">
              <a:buFont typeface="Arial" panose="020B0604020202020204" pitchFamily="34" charset="0"/>
              <a:buChar char="•"/>
            </a:pPr>
            <a:r>
              <a:rPr lang="en-US" baseline="0" dirty="0" smtClean="0"/>
              <a:t>Jews honor this every Saturday (and Friday evening)</a:t>
            </a:r>
          </a:p>
          <a:p>
            <a:r>
              <a:rPr lang="en-US" baseline="0" dirty="0" smtClean="0"/>
              <a:t>Bar </a:t>
            </a:r>
            <a:r>
              <a:rPr lang="en-US" baseline="0" dirty="0" err="1" smtClean="0"/>
              <a:t>Mitzveh</a:t>
            </a:r>
            <a:endParaRPr lang="en-US" baseline="0" dirty="0" smtClean="0"/>
          </a:p>
          <a:p>
            <a:pPr marL="174708" indent="-174708">
              <a:buFont typeface="Arial" panose="020B0604020202020204" pitchFamily="34" charset="0"/>
              <a:buChar char="•"/>
            </a:pPr>
            <a:r>
              <a:rPr lang="en-US" baseline="0" dirty="0" smtClean="0"/>
              <a:t>For boys: this happens at the age of 13 when they are considered responsible for their actions</a:t>
            </a:r>
          </a:p>
          <a:p>
            <a:pPr marL="174708" indent="-174708">
              <a:buFont typeface="Arial" panose="020B0604020202020204" pitchFamily="34" charset="0"/>
              <a:buChar char="•"/>
            </a:pPr>
            <a:r>
              <a:rPr lang="en-US" baseline="0" dirty="0" smtClean="0"/>
              <a:t>They must read and study Torah, agree to follow the 613 Jewish commandments, and follow the other guidelines of the community</a:t>
            </a:r>
          </a:p>
        </p:txBody>
      </p:sp>
      <p:sp>
        <p:nvSpPr>
          <p:cNvPr id="4" name="Slide Number Placeholder 3"/>
          <p:cNvSpPr>
            <a:spLocks noGrp="1"/>
          </p:cNvSpPr>
          <p:nvPr>
            <p:ph type="sldNum" sz="quarter" idx="10"/>
          </p:nvPr>
        </p:nvSpPr>
        <p:spPr/>
        <p:txBody>
          <a:bodyPr/>
          <a:lstStyle/>
          <a:p>
            <a:fld id="{50F77547-6A70-4794-B54B-34152D993EBD}" type="slidenum">
              <a:rPr lang="en-US" smtClean="0"/>
              <a:t>5</a:t>
            </a:fld>
            <a:endParaRPr lang="en-US"/>
          </a:p>
        </p:txBody>
      </p:sp>
    </p:spTree>
    <p:extLst>
      <p:ext uri="{BB962C8B-B14F-4D97-AF65-F5344CB8AC3E}">
        <p14:creationId xmlns:p14="http://schemas.microsoft.com/office/powerpoint/2010/main" val="395264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77547-6A70-4794-B54B-34152D993EBD}" type="slidenum">
              <a:rPr lang="en-US" smtClean="0"/>
              <a:t>6</a:t>
            </a:fld>
            <a:endParaRPr lang="en-US"/>
          </a:p>
        </p:txBody>
      </p:sp>
    </p:spTree>
    <p:extLst>
      <p:ext uri="{BB962C8B-B14F-4D97-AF65-F5344CB8AC3E}">
        <p14:creationId xmlns:p14="http://schemas.microsoft.com/office/powerpoint/2010/main" val="117710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77547-6A70-4794-B54B-34152D993EBD}" type="slidenum">
              <a:rPr lang="en-US" smtClean="0"/>
              <a:t>7</a:t>
            </a:fld>
            <a:endParaRPr lang="en-US"/>
          </a:p>
        </p:txBody>
      </p:sp>
    </p:spTree>
    <p:extLst>
      <p:ext uri="{BB962C8B-B14F-4D97-AF65-F5344CB8AC3E}">
        <p14:creationId xmlns:p14="http://schemas.microsoft.com/office/powerpoint/2010/main" val="54273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77547-6A70-4794-B54B-34152D993EBD}" type="slidenum">
              <a:rPr lang="en-US" smtClean="0"/>
              <a:t>8</a:t>
            </a:fld>
            <a:endParaRPr lang="en-US"/>
          </a:p>
        </p:txBody>
      </p:sp>
    </p:spTree>
    <p:extLst>
      <p:ext uri="{BB962C8B-B14F-4D97-AF65-F5344CB8AC3E}">
        <p14:creationId xmlns:p14="http://schemas.microsoft.com/office/powerpoint/2010/main" val="51264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77547-6A70-4794-B54B-34152D993EBD}" type="slidenum">
              <a:rPr lang="en-US" smtClean="0"/>
              <a:t>9</a:t>
            </a:fld>
            <a:endParaRPr lang="en-US"/>
          </a:p>
        </p:txBody>
      </p:sp>
    </p:spTree>
    <p:extLst>
      <p:ext uri="{BB962C8B-B14F-4D97-AF65-F5344CB8AC3E}">
        <p14:creationId xmlns:p14="http://schemas.microsoft.com/office/powerpoint/2010/main" val="1446910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55773F-7609-4311-B0B1-9D33BBDD7CE0}"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226298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5773F-7609-4311-B0B1-9D33BBDD7CE0}"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249859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5773F-7609-4311-B0B1-9D33BBDD7CE0}"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336153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5773F-7609-4311-B0B1-9D33BBDD7CE0}"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C7D6-2EA8-43C9-A446-BBBF07A74EC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684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5773F-7609-4311-B0B1-9D33BBDD7CE0}"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3096212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355773F-7609-4311-B0B1-9D33BBDD7CE0}" type="datetimeFigureOut">
              <a:rPr lang="en-US" smtClean="0"/>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256065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355773F-7609-4311-B0B1-9D33BBDD7CE0}" type="datetimeFigureOut">
              <a:rPr lang="en-US" smtClean="0"/>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517771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5773F-7609-4311-B0B1-9D33BBDD7CE0}"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2865778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5773F-7609-4311-B0B1-9D33BBDD7CE0}"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28589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5773F-7609-4311-B0B1-9D33BBDD7CE0}"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113501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5773F-7609-4311-B0B1-9D33BBDD7CE0}"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370765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55773F-7609-4311-B0B1-9D33BBDD7CE0}"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250136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55773F-7609-4311-B0B1-9D33BBDD7CE0}" type="datetimeFigureOut">
              <a:rPr lang="en-US" smtClean="0"/>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59359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55773F-7609-4311-B0B1-9D33BBDD7CE0}" type="datetimeFigureOut">
              <a:rPr lang="en-US" smtClean="0"/>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384256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355773F-7609-4311-B0B1-9D33BBDD7CE0}" type="datetimeFigureOut">
              <a:rPr lang="en-US" smtClean="0"/>
              <a:t>8/24/2015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29098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5773F-7609-4311-B0B1-9D33BBDD7CE0}"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115202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5773F-7609-4311-B0B1-9D33BBDD7CE0}"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C7D6-2EA8-43C9-A446-BBBF07A74EC5}" type="slidenum">
              <a:rPr lang="en-US" smtClean="0"/>
              <a:t>‹#›</a:t>
            </a:fld>
            <a:endParaRPr lang="en-US"/>
          </a:p>
        </p:txBody>
      </p:sp>
    </p:spTree>
    <p:extLst>
      <p:ext uri="{BB962C8B-B14F-4D97-AF65-F5344CB8AC3E}">
        <p14:creationId xmlns:p14="http://schemas.microsoft.com/office/powerpoint/2010/main" val="224411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355773F-7609-4311-B0B1-9D33BBDD7CE0}" type="datetimeFigureOut">
              <a:rPr lang="en-US" smtClean="0"/>
              <a:t>8/24/2015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3DCC7D6-2EA8-43C9-A446-BBBF07A74EC5}" type="slidenum">
              <a:rPr lang="en-US" smtClean="0"/>
              <a:t>‹#›</a:t>
            </a:fld>
            <a:endParaRPr lang="en-US"/>
          </a:p>
        </p:txBody>
      </p:sp>
    </p:spTree>
    <p:extLst>
      <p:ext uri="{BB962C8B-B14F-4D97-AF65-F5344CB8AC3E}">
        <p14:creationId xmlns:p14="http://schemas.microsoft.com/office/powerpoint/2010/main" val="313296976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PNZgeGAsLuk" TargetMode="External"/><Relationship Id="rId5" Type="http://schemas.openxmlformats.org/officeDocument/2006/relationships/hyperlink" Target="https://www.youtube.com/watch?v=IEZjEBn8EF8" TargetMode="Externa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Jewish Traditions and Culture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674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 about your culture?</a:t>
            </a:r>
          </a:p>
        </p:txBody>
      </p:sp>
      <p:sp>
        <p:nvSpPr>
          <p:cNvPr id="3" name="Content Placeholder 2"/>
          <p:cNvSpPr>
            <a:spLocks noGrp="1"/>
          </p:cNvSpPr>
          <p:nvPr>
            <p:ph sz="quarter" idx="13"/>
          </p:nvPr>
        </p:nvSpPr>
        <p:spPr/>
        <p:txBody>
          <a:bodyPr>
            <a:normAutofit lnSpcReduction="10000"/>
          </a:bodyPr>
          <a:lstStyle/>
          <a:p>
            <a:r>
              <a:rPr lang="en-US" sz="3200" dirty="0"/>
              <a:t>Writing Prompt—Choose one aspect of culture and write about that </a:t>
            </a:r>
            <a:r>
              <a:rPr lang="en-US" sz="3200" dirty="0" smtClean="0"/>
              <a:t>aspect from your culture’s perspective.  </a:t>
            </a:r>
            <a:r>
              <a:rPr lang="en-US" sz="3200" dirty="0"/>
              <a:t>Does it really show who you are?  Do you seem to be like others your age?  Why or why not?  </a:t>
            </a:r>
            <a:r>
              <a:rPr lang="en-US" sz="3200" dirty="0" smtClean="0"/>
              <a:t>Tell a story about it.  </a:t>
            </a:r>
            <a:r>
              <a:rPr lang="en-US" sz="3200" dirty="0"/>
              <a:t>When you are finished, turn in your paper.</a:t>
            </a:r>
          </a:p>
          <a:p>
            <a:endParaRPr lang="en-US" dirty="0"/>
          </a:p>
        </p:txBody>
      </p:sp>
    </p:spTree>
    <p:extLst>
      <p:ext uri="{BB962C8B-B14F-4D97-AF65-F5344CB8AC3E}">
        <p14:creationId xmlns:p14="http://schemas.microsoft.com/office/powerpoint/2010/main" val="142255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Culture?</a:t>
            </a:r>
            <a:endParaRPr lang="en-US" dirty="0"/>
          </a:p>
        </p:txBody>
      </p:sp>
      <p:sp>
        <p:nvSpPr>
          <p:cNvPr id="3" name="Content Placeholder 2"/>
          <p:cNvSpPr>
            <a:spLocks noGrp="1"/>
          </p:cNvSpPr>
          <p:nvPr>
            <p:ph sz="quarter" idx="13"/>
          </p:nvPr>
        </p:nvSpPr>
        <p:spPr>
          <a:xfrm>
            <a:off x="913774" y="1860332"/>
            <a:ext cx="10363826" cy="3930868"/>
          </a:xfrm>
        </p:spPr>
        <p:txBody>
          <a:bodyPr>
            <a:normAutofit fontScale="92500" lnSpcReduction="10000"/>
          </a:bodyPr>
          <a:lstStyle/>
          <a:p>
            <a:pPr marL="0" indent="0">
              <a:buNone/>
            </a:pPr>
            <a:r>
              <a:rPr lang="en-US" dirty="0" smtClean="0"/>
              <a:t>The dictionary describes it as “The attitudes, feelings, values, and behavior that characterize and inform society as a whole or any social group within it”</a:t>
            </a:r>
          </a:p>
          <a:p>
            <a:pPr marL="514350" indent="-514350">
              <a:buFont typeface="+mj-lt"/>
              <a:buAutoNum type="arabicPeriod"/>
            </a:pPr>
            <a:r>
              <a:rPr lang="en-US" dirty="0" smtClean="0"/>
              <a:t>Food</a:t>
            </a:r>
          </a:p>
          <a:p>
            <a:pPr marL="514350" indent="-514350">
              <a:buFont typeface="+mj-lt"/>
              <a:buAutoNum type="arabicPeriod"/>
            </a:pPr>
            <a:r>
              <a:rPr lang="en-US" dirty="0" smtClean="0"/>
              <a:t>Clothing</a:t>
            </a:r>
          </a:p>
          <a:p>
            <a:pPr marL="514350" indent="-514350">
              <a:buFont typeface="+mj-lt"/>
              <a:buAutoNum type="arabicPeriod"/>
            </a:pPr>
            <a:r>
              <a:rPr lang="en-US" dirty="0" smtClean="0"/>
              <a:t>Traditions/Celebrations</a:t>
            </a:r>
          </a:p>
          <a:p>
            <a:pPr marL="514350" indent="-514350">
              <a:buFont typeface="+mj-lt"/>
              <a:buAutoNum type="arabicPeriod"/>
            </a:pPr>
            <a:r>
              <a:rPr lang="en-US" dirty="0" smtClean="0"/>
              <a:t>People/Leaders/Government</a:t>
            </a:r>
          </a:p>
          <a:p>
            <a:pPr marL="514350" indent="-514350">
              <a:buFont typeface="+mj-lt"/>
              <a:buAutoNum type="arabicPeriod"/>
            </a:pPr>
            <a:r>
              <a:rPr lang="en-US" dirty="0" smtClean="0"/>
              <a:t>Language</a:t>
            </a:r>
          </a:p>
          <a:p>
            <a:pPr marL="514350" indent="-514350">
              <a:buFont typeface="+mj-lt"/>
              <a:buAutoNum type="arabicPeriod"/>
            </a:pPr>
            <a:r>
              <a:rPr lang="en-US" dirty="0" smtClean="0"/>
              <a:t>Religion </a:t>
            </a:r>
          </a:p>
          <a:p>
            <a:pPr marL="514350" indent="-514350">
              <a:buFont typeface="+mj-lt"/>
              <a:buAutoNum type="arabicPeriod"/>
            </a:pPr>
            <a:r>
              <a:rPr lang="en-US" dirty="0" smtClean="0"/>
              <a:t>Arts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379" y="2729901"/>
            <a:ext cx="5622690" cy="3355590"/>
          </a:xfrm>
          <a:prstGeom prst="rect">
            <a:avLst/>
          </a:prstGeom>
        </p:spPr>
      </p:pic>
    </p:spTree>
    <p:extLst>
      <p:ext uri="{BB962C8B-B14F-4D97-AF65-F5344CB8AC3E}">
        <p14:creationId xmlns:p14="http://schemas.microsoft.com/office/powerpoint/2010/main" val="80822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3" name="Content Placeholder 2"/>
          <p:cNvSpPr>
            <a:spLocks noGrp="1"/>
          </p:cNvSpPr>
          <p:nvPr>
            <p:ph sz="quarter" idx="13"/>
          </p:nvPr>
        </p:nvSpPr>
        <p:spPr/>
        <p:txBody>
          <a:bodyPr/>
          <a:lstStyle/>
          <a:p>
            <a:r>
              <a:rPr lang="en-US" dirty="0" smtClean="0"/>
              <a:t>No pork or shellfish</a:t>
            </a:r>
          </a:p>
          <a:p>
            <a:r>
              <a:rPr lang="en-US" dirty="0" smtClean="0"/>
              <a:t>Meat and Dairy cannot mix</a:t>
            </a:r>
          </a:p>
          <a:p>
            <a:r>
              <a:rPr lang="en-US" dirty="0" smtClean="0"/>
              <a:t>Kosher foods: meat that has been slaughtered by a </a:t>
            </a:r>
            <a:r>
              <a:rPr lang="en-US" dirty="0" err="1" smtClean="0"/>
              <a:t>shochet</a:t>
            </a:r>
            <a:r>
              <a:rPr lang="en-US" dirty="0" smtClean="0"/>
              <a:t> (ritual slaughterer), completely drained of blood, soaked in water for at least a half hour, and salted to drain any remaining blood</a:t>
            </a:r>
          </a:p>
          <a:p>
            <a:r>
              <a:rPr lang="en-US" dirty="0" smtClean="0"/>
              <a:t>Matzo: Unleavened Bread; eaten during Pesach (Passover)</a:t>
            </a:r>
            <a:endParaRPr lang="en-US" dirty="0"/>
          </a:p>
        </p:txBody>
      </p:sp>
    </p:spTree>
    <p:extLst>
      <p:ext uri="{BB962C8B-B14F-4D97-AF65-F5344CB8AC3E}">
        <p14:creationId xmlns:p14="http://schemas.microsoft.com/office/powerpoint/2010/main" val="4219067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182" y="618517"/>
            <a:ext cx="10364451" cy="1596177"/>
          </a:xfrm>
        </p:spPr>
        <p:txBody>
          <a:bodyPr/>
          <a:lstStyle/>
          <a:p>
            <a:r>
              <a:rPr lang="en-US" dirty="0" smtClean="0"/>
              <a:t>Clothing</a:t>
            </a:r>
            <a:endParaRPr lang="en-US" dirty="0"/>
          </a:p>
        </p:txBody>
      </p:sp>
      <p:sp>
        <p:nvSpPr>
          <p:cNvPr id="3" name="Content Placeholder 2"/>
          <p:cNvSpPr>
            <a:spLocks noGrp="1"/>
          </p:cNvSpPr>
          <p:nvPr>
            <p:ph sz="quarter" idx="13"/>
          </p:nvPr>
        </p:nvSpPr>
        <p:spPr>
          <a:xfrm>
            <a:off x="4544021" y="2223132"/>
            <a:ext cx="2498895" cy="2446839"/>
          </a:xfrm>
        </p:spPr>
        <p:txBody>
          <a:bodyPr/>
          <a:lstStyle/>
          <a:p>
            <a:r>
              <a:rPr lang="en-US" dirty="0" err="1" smtClean="0"/>
              <a:t>Payos</a:t>
            </a:r>
            <a:r>
              <a:rPr lang="en-US" dirty="0" smtClean="0"/>
              <a:t>: Sideburns</a:t>
            </a:r>
          </a:p>
          <a:p>
            <a:r>
              <a:rPr lang="en-US" dirty="0" smtClean="0"/>
              <a:t>Skull Caps</a:t>
            </a:r>
          </a:p>
          <a:p>
            <a:r>
              <a:rPr lang="en-US" dirty="0" smtClean="0"/>
              <a:t>Ritual Fringes</a:t>
            </a:r>
          </a:p>
          <a:p>
            <a:r>
              <a:rPr lang="en-US" dirty="0" smtClean="0"/>
              <a:t>Prayer Shawl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097" y="1352691"/>
            <a:ext cx="4672903" cy="40800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52691"/>
            <a:ext cx="4067839" cy="4086000"/>
          </a:xfrm>
          <a:prstGeom prst="rect">
            <a:avLst/>
          </a:prstGeom>
        </p:spPr>
      </p:pic>
    </p:spTree>
    <p:extLst>
      <p:ext uri="{BB962C8B-B14F-4D97-AF65-F5344CB8AC3E}">
        <p14:creationId xmlns:p14="http://schemas.microsoft.com/office/powerpoint/2010/main" val="201531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313" y="0"/>
            <a:ext cx="12192000" cy="6875590"/>
          </a:xfrm>
          <a:prstGeom prst="rect">
            <a:avLst/>
          </a:prstGeom>
        </p:spPr>
      </p:pic>
      <p:sp>
        <p:nvSpPr>
          <p:cNvPr id="2" name="Title 1"/>
          <p:cNvSpPr>
            <a:spLocks noGrp="1"/>
          </p:cNvSpPr>
          <p:nvPr>
            <p:ph type="title"/>
          </p:nvPr>
        </p:nvSpPr>
        <p:spPr/>
        <p:txBody>
          <a:bodyPr/>
          <a:lstStyle/>
          <a:p>
            <a:r>
              <a:rPr lang="en-US" b="1" dirty="0" smtClean="0">
                <a:solidFill>
                  <a:schemeClr val="bg1"/>
                </a:solidFill>
              </a:rPr>
              <a:t>Traditions/Celebrations</a:t>
            </a:r>
            <a:endParaRPr lang="en-US" b="1" dirty="0">
              <a:solidFill>
                <a:schemeClr val="bg1"/>
              </a:solidFill>
            </a:endParaRPr>
          </a:p>
        </p:txBody>
      </p:sp>
      <p:sp>
        <p:nvSpPr>
          <p:cNvPr id="3" name="Content Placeholder 2"/>
          <p:cNvSpPr>
            <a:spLocks noGrp="1"/>
          </p:cNvSpPr>
          <p:nvPr>
            <p:ph sz="quarter" idx="13"/>
          </p:nvPr>
        </p:nvSpPr>
        <p:spPr>
          <a:xfrm>
            <a:off x="913774" y="1813034"/>
            <a:ext cx="10363826" cy="3978165"/>
          </a:xfrm>
        </p:spPr>
        <p:txBody>
          <a:bodyPr/>
          <a:lstStyle/>
          <a:p>
            <a:r>
              <a:rPr lang="en-US" b="1" dirty="0">
                <a:solidFill>
                  <a:schemeClr val="bg1"/>
                </a:solidFill>
              </a:rPr>
              <a:t>Rosh </a:t>
            </a:r>
            <a:r>
              <a:rPr lang="en-US" b="1" dirty="0" smtClean="0">
                <a:solidFill>
                  <a:schemeClr val="bg1"/>
                </a:solidFill>
              </a:rPr>
              <a:t>Hashanah: Jewish New Year; falls in September or October</a:t>
            </a:r>
          </a:p>
          <a:p>
            <a:r>
              <a:rPr lang="en-US" b="1" dirty="0">
                <a:solidFill>
                  <a:schemeClr val="bg1"/>
                </a:solidFill>
              </a:rPr>
              <a:t>Yom </a:t>
            </a:r>
            <a:r>
              <a:rPr lang="en-US" b="1" dirty="0" err="1" smtClean="0">
                <a:solidFill>
                  <a:schemeClr val="bg1"/>
                </a:solidFill>
              </a:rPr>
              <a:t>kippur</a:t>
            </a:r>
            <a:r>
              <a:rPr lang="en-US" b="1" dirty="0" smtClean="0">
                <a:solidFill>
                  <a:schemeClr val="bg1"/>
                </a:solidFill>
              </a:rPr>
              <a:t>: Day of Atonement; Falls in September or October</a:t>
            </a:r>
          </a:p>
          <a:p>
            <a:r>
              <a:rPr lang="en-US" b="1" dirty="0" smtClean="0">
                <a:solidFill>
                  <a:schemeClr val="bg1"/>
                </a:solidFill>
              </a:rPr>
              <a:t>Hanukah: Festival of light; falls in November or December</a:t>
            </a:r>
          </a:p>
          <a:p>
            <a:r>
              <a:rPr lang="en-US" b="1" dirty="0" smtClean="0">
                <a:solidFill>
                  <a:schemeClr val="bg1"/>
                </a:solidFill>
              </a:rPr>
              <a:t>Pesach: Passover; falls in February or march</a:t>
            </a:r>
          </a:p>
          <a:p>
            <a:r>
              <a:rPr lang="en-US" b="1" dirty="0" smtClean="0">
                <a:solidFill>
                  <a:schemeClr val="bg1"/>
                </a:solidFill>
              </a:rPr>
              <a:t>Shabbos: Sabbath; is observed every week beginning Friday evening and lasting until Saturday evening</a:t>
            </a:r>
          </a:p>
          <a:p>
            <a:r>
              <a:rPr lang="en-US" b="1" dirty="0" smtClean="0">
                <a:solidFill>
                  <a:schemeClr val="bg1"/>
                </a:solidFill>
              </a:rPr>
              <a:t>Bar </a:t>
            </a:r>
            <a:r>
              <a:rPr lang="en-US" b="1" dirty="0" err="1" smtClean="0">
                <a:solidFill>
                  <a:schemeClr val="bg1"/>
                </a:solidFill>
              </a:rPr>
              <a:t>Mitzveh</a:t>
            </a:r>
            <a:r>
              <a:rPr lang="en-US" b="1" dirty="0" smtClean="0">
                <a:solidFill>
                  <a:schemeClr val="bg1"/>
                </a:solidFill>
              </a:rPr>
              <a:t>: A coming of age celebration for boys who turn 13</a:t>
            </a:r>
          </a:p>
          <a:p>
            <a:pPr marL="0" indent="0">
              <a:buNone/>
            </a:pPr>
            <a:endParaRPr lang="en-US" dirty="0"/>
          </a:p>
        </p:txBody>
      </p:sp>
    </p:spTree>
    <p:extLst>
      <p:ext uri="{BB962C8B-B14F-4D97-AF65-F5344CB8AC3E}">
        <p14:creationId xmlns:p14="http://schemas.microsoft.com/office/powerpoint/2010/main" val="670196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People/Leaders/Government</a:t>
            </a:r>
            <a:endParaRPr lang="en-US" dirty="0"/>
          </a:p>
        </p:txBody>
      </p:sp>
      <p:sp>
        <p:nvSpPr>
          <p:cNvPr id="3" name="Content Placeholder 2"/>
          <p:cNvSpPr>
            <a:spLocks noGrp="1"/>
          </p:cNvSpPr>
          <p:nvPr>
            <p:ph sz="quarter" idx="13"/>
          </p:nvPr>
        </p:nvSpPr>
        <p:spPr>
          <a:xfrm>
            <a:off x="913774" y="2367092"/>
            <a:ext cx="4980840" cy="3424107"/>
          </a:xfrm>
        </p:spPr>
        <p:txBody>
          <a:bodyPr/>
          <a:lstStyle/>
          <a:p>
            <a:r>
              <a:rPr lang="en-US" dirty="0" err="1" smtClean="0"/>
              <a:t>Rebbe</a:t>
            </a:r>
            <a:r>
              <a:rPr lang="en-US" dirty="0" smtClean="0"/>
              <a:t>: Teacher of Torah; Considered the leader in most Jewish societies</a:t>
            </a:r>
          </a:p>
          <a:p>
            <a:r>
              <a:rPr lang="en-US" dirty="0" err="1" smtClean="0"/>
              <a:t>Mashpia</a:t>
            </a:r>
            <a:r>
              <a:rPr lang="en-US" dirty="0" smtClean="0"/>
              <a:t>: Person of influence; can work as leader in </a:t>
            </a:r>
            <a:r>
              <a:rPr lang="en-US" dirty="0" err="1" smtClean="0"/>
              <a:t>Rebbe’s</a:t>
            </a:r>
            <a:r>
              <a:rPr lang="en-US" dirty="0" smtClean="0"/>
              <a:t> absence </a:t>
            </a:r>
          </a:p>
          <a:p>
            <a:r>
              <a:rPr lang="en-US" dirty="0" err="1" smtClean="0"/>
              <a:t>Reb</a:t>
            </a:r>
            <a:r>
              <a:rPr lang="en-US" dirty="0" smtClean="0"/>
              <a:t>: A sign of respect; similar to saying Mr.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686" y="1791445"/>
            <a:ext cx="2702290" cy="37524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976" y="1791445"/>
            <a:ext cx="3735821" cy="3752499"/>
          </a:xfrm>
          <a:prstGeom prst="rect">
            <a:avLst/>
          </a:prstGeom>
        </p:spPr>
      </p:pic>
    </p:spTree>
    <p:extLst>
      <p:ext uri="{BB962C8B-B14F-4D97-AF65-F5344CB8AC3E}">
        <p14:creationId xmlns:p14="http://schemas.microsoft.com/office/powerpoint/2010/main" val="3549614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40000"/>
                    </a14:imgEffect>
                  </a14:imgLayer>
                </a14:imgProps>
              </a:ext>
            </a:extLst>
          </a:blip>
          <a:stretch>
            <a:fillRect/>
          </a:stretch>
        </p:blipFill>
        <p:spPr>
          <a:xfrm>
            <a:off x="-235876" y="0"/>
            <a:ext cx="12427876" cy="6858000"/>
          </a:xfrm>
          <a:prstGeom prst="rect">
            <a:avLst/>
          </a:prstGeom>
        </p:spPr>
      </p:pic>
      <p:sp>
        <p:nvSpPr>
          <p:cNvPr id="2" name="Title 1"/>
          <p:cNvSpPr>
            <a:spLocks noGrp="1"/>
          </p:cNvSpPr>
          <p:nvPr>
            <p:ph type="title"/>
          </p:nvPr>
        </p:nvSpPr>
        <p:spPr/>
        <p:txBody>
          <a:bodyPr/>
          <a:lstStyle/>
          <a:p>
            <a:r>
              <a:rPr lang="en-US" dirty="0" smtClean="0">
                <a:solidFill>
                  <a:srgbClr val="0070C0"/>
                </a:solidFill>
              </a:rPr>
              <a:t>Language</a:t>
            </a:r>
            <a:endParaRPr lang="en-US" dirty="0">
              <a:solidFill>
                <a:srgbClr val="0070C0"/>
              </a:solidFill>
            </a:endParaRPr>
          </a:p>
        </p:txBody>
      </p:sp>
      <p:sp>
        <p:nvSpPr>
          <p:cNvPr id="3" name="Content Placeholder 2"/>
          <p:cNvSpPr>
            <a:spLocks noGrp="1"/>
          </p:cNvSpPr>
          <p:nvPr>
            <p:ph sz="quarter" idx="13"/>
          </p:nvPr>
        </p:nvSpPr>
        <p:spPr>
          <a:xfrm>
            <a:off x="638355" y="2108297"/>
            <a:ext cx="10869283" cy="2964033"/>
          </a:xfrm>
        </p:spPr>
        <p:txBody>
          <a:bodyPr>
            <a:normAutofit fontScale="92500" lnSpcReduction="20000"/>
          </a:bodyPr>
          <a:lstStyle/>
          <a:p>
            <a:r>
              <a:rPr lang="en-US" sz="2800" dirty="0" smtClean="0">
                <a:solidFill>
                  <a:srgbClr val="0070C0"/>
                </a:solidFill>
              </a:rPr>
              <a:t>Hebrew: Considered the original language of the Jewish people (it’s their Holy Tongue)</a:t>
            </a:r>
          </a:p>
          <a:p>
            <a:pPr lvl="1"/>
            <a:r>
              <a:rPr lang="en-US" sz="2800" dirty="0" smtClean="0">
                <a:solidFill>
                  <a:srgbClr val="0070C0"/>
                </a:solidFill>
              </a:rPr>
              <a:t>The Torah is written in Hebrew</a:t>
            </a:r>
          </a:p>
          <a:p>
            <a:pPr lvl="1"/>
            <a:r>
              <a:rPr lang="en-US" sz="2800" dirty="0">
                <a:solidFill>
                  <a:srgbClr val="0070C0"/>
                </a:solidFill>
                <a:hlinkClick r:id="rId5"/>
              </a:rPr>
              <a:t>https://</a:t>
            </a:r>
            <a:r>
              <a:rPr lang="en-US" sz="2800" dirty="0" smtClean="0">
                <a:solidFill>
                  <a:srgbClr val="0070C0"/>
                </a:solidFill>
                <a:hlinkClick r:id="rId5"/>
              </a:rPr>
              <a:t>www.youtube.com/watch?v=IEZjEBn8EF8</a:t>
            </a:r>
            <a:r>
              <a:rPr lang="en-US" sz="2800" dirty="0" smtClean="0">
                <a:solidFill>
                  <a:srgbClr val="0070C0"/>
                </a:solidFill>
              </a:rPr>
              <a:t> </a:t>
            </a:r>
          </a:p>
          <a:p>
            <a:r>
              <a:rPr lang="en-US" sz="2800" dirty="0" smtClean="0">
                <a:solidFill>
                  <a:srgbClr val="0070C0"/>
                </a:solidFill>
              </a:rPr>
              <a:t>Yiddish: uses the Hebrew alphabet (it’s their common tongue)</a:t>
            </a:r>
          </a:p>
          <a:p>
            <a:pPr lvl="1"/>
            <a:r>
              <a:rPr lang="en-US" sz="2800" dirty="0">
                <a:solidFill>
                  <a:srgbClr val="0070C0"/>
                </a:solidFill>
                <a:hlinkClick r:id="rId6"/>
              </a:rPr>
              <a:t>https://</a:t>
            </a:r>
            <a:r>
              <a:rPr lang="en-US" sz="2800" dirty="0" smtClean="0">
                <a:solidFill>
                  <a:srgbClr val="0070C0"/>
                </a:solidFill>
                <a:hlinkClick r:id="rId6"/>
              </a:rPr>
              <a:t>www.youtube.com/watch?v=PNZgeGAsLuk</a:t>
            </a:r>
            <a:endParaRPr lang="en-US" sz="2800" dirty="0" smtClean="0">
              <a:solidFill>
                <a:srgbClr val="0070C0"/>
              </a:solidFill>
            </a:endParaRPr>
          </a:p>
          <a:p>
            <a:pPr lvl="1"/>
            <a:endParaRPr lang="en-US" dirty="0">
              <a:solidFill>
                <a:srgbClr val="00B050"/>
              </a:solidFill>
            </a:endParaRPr>
          </a:p>
        </p:txBody>
      </p:sp>
    </p:spTree>
    <p:extLst>
      <p:ext uri="{BB962C8B-B14F-4D97-AF65-F5344CB8AC3E}">
        <p14:creationId xmlns:p14="http://schemas.microsoft.com/office/powerpoint/2010/main" val="112083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sz="quarter" idx="13"/>
          </p:nvPr>
        </p:nvSpPr>
        <p:spPr>
          <a:xfrm>
            <a:off x="913774" y="1779814"/>
            <a:ext cx="6140169" cy="4011385"/>
          </a:xfrm>
        </p:spPr>
        <p:txBody>
          <a:bodyPr>
            <a:normAutofit fontScale="85000" lnSpcReduction="10000"/>
          </a:bodyPr>
          <a:lstStyle/>
          <a:p>
            <a:r>
              <a:rPr lang="en-US" dirty="0" smtClean="0"/>
              <a:t>Torah (aka Chumash): The first five books of the Old Testament.  Considered the central document for Judaism.</a:t>
            </a:r>
          </a:p>
          <a:p>
            <a:r>
              <a:rPr lang="en-US" dirty="0" err="1" smtClean="0"/>
              <a:t>Zemiros</a:t>
            </a:r>
            <a:r>
              <a:rPr lang="en-US" dirty="0" smtClean="0"/>
              <a:t>: Jewish hymns, often taken from poems written by Rabbis</a:t>
            </a:r>
          </a:p>
          <a:p>
            <a:r>
              <a:rPr lang="en-US" dirty="0" err="1"/>
              <a:t>K</a:t>
            </a:r>
            <a:r>
              <a:rPr lang="en-US" dirty="0" err="1" smtClean="0"/>
              <a:t>rias</a:t>
            </a:r>
            <a:r>
              <a:rPr lang="en-US" dirty="0" smtClean="0"/>
              <a:t> </a:t>
            </a:r>
            <a:r>
              <a:rPr lang="en-US" dirty="0" err="1" smtClean="0"/>
              <a:t>shema</a:t>
            </a:r>
            <a:r>
              <a:rPr lang="en-US" dirty="0" smtClean="0"/>
              <a:t>: Jewish prayers said before bedtime; believe they are prayers of protection</a:t>
            </a:r>
          </a:p>
          <a:p>
            <a:r>
              <a:rPr lang="en-US" dirty="0" err="1" smtClean="0"/>
              <a:t>Ribbono</a:t>
            </a:r>
            <a:r>
              <a:rPr lang="en-US" dirty="0" smtClean="0"/>
              <a:t> </a:t>
            </a:r>
            <a:r>
              <a:rPr lang="en-US" dirty="0" err="1" smtClean="0"/>
              <a:t>shel</a:t>
            </a:r>
            <a:r>
              <a:rPr lang="en-US" dirty="0" smtClean="0"/>
              <a:t> </a:t>
            </a:r>
            <a:r>
              <a:rPr lang="en-US" dirty="0" err="1" smtClean="0"/>
              <a:t>olom</a:t>
            </a:r>
            <a:r>
              <a:rPr lang="en-US" dirty="0" smtClean="0"/>
              <a:t>: Hebrew term adopted into Yiddish to refer to the “Master of the Universe” or G-D</a:t>
            </a:r>
          </a:p>
          <a:p>
            <a:r>
              <a:rPr lang="en-US" dirty="0" err="1" smtClean="0"/>
              <a:t>Sitra</a:t>
            </a:r>
            <a:r>
              <a:rPr lang="en-US" dirty="0" smtClean="0"/>
              <a:t> </a:t>
            </a:r>
            <a:r>
              <a:rPr lang="en-US" dirty="0" err="1" smtClean="0"/>
              <a:t>achra</a:t>
            </a:r>
            <a:r>
              <a:rPr lang="en-US" dirty="0" smtClean="0"/>
              <a:t>: “The Side of Impurity” or “The other Side”</a:t>
            </a:r>
          </a:p>
          <a:p>
            <a:r>
              <a:rPr lang="en-US" dirty="0" smtClean="0"/>
              <a:t>Synagogue : House of Worship</a:t>
            </a:r>
            <a:endParaRPr lang="en-US" dirty="0"/>
          </a:p>
        </p:txBody>
      </p:sp>
      <p:pic>
        <p:nvPicPr>
          <p:cNvPr id="4" name="Ki Heim - Yisroel Werdyger by the Zemiros Choir - Acapell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925300" y="6438900"/>
            <a:ext cx="266700" cy="2667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5197" y="1779814"/>
            <a:ext cx="4093029" cy="4093029"/>
          </a:xfrm>
          <a:prstGeom prst="rect">
            <a:avLst/>
          </a:prstGeom>
        </p:spPr>
      </p:pic>
    </p:spTree>
    <p:extLst>
      <p:ext uri="{BB962C8B-B14F-4D97-AF65-F5344CB8AC3E}">
        <p14:creationId xmlns:p14="http://schemas.microsoft.com/office/powerpoint/2010/main" val="86811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6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Arts</a:t>
            </a:r>
            <a:endParaRPr lang="en-US" dirty="0"/>
          </a:p>
        </p:txBody>
      </p:sp>
      <p:sp>
        <p:nvSpPr>
          <p:cNvPr id="3" name="Content Placeholder 2"/>
          <p:cNvSpPr>
            <a:spLocks noGrp="1"/>
          </p:cNvSpPr>
          <p:nvPr>
            <p:ph sz="quarter" idx="13"/>
          </p:nvPr>
        </p:nvSpPr>
        <p:spPr>
          <a:xfrm>
            <a:off x="2873825" y="2367092"/>
            <a:ext cx="6417129" cy="3424107"/>
          </a:xfrm>
        </p:spPr>
        <p:txBody>
          <a:bodyPr/>
          <a:lstStyle/>
          <a:p>
            <a:r>
              <a:rPr lang="en-US" dirty="0" smtClean="0"/>
              <a:t>Jews have been conflicted by two opposing views regarding art: </a:t>
            </a:r>
          </a:p>
          <a:p>
            <a:pPr lvl="1"/>
            <a:r>
              <a:rPr lang="en-US" dirty="0" smtClean="0"/>
              <a:t>The first is they believe they are tasked by God to make the commandments beautiful</a:t>
            </a:r>
          </a:p>
          <a:p>
            <a:pPr lvl="1"/>
            <a:r>
              <a:rPr lang="en-US" dirty="0" smtClean="0"/>
              <a:t>The second is that the 2</a:t>
            </a:r>
            <a:r>
              <a:rPr lang="en-US" baseline="30000" dirty="0" smtClean="0"/>
              <a:t>nd</a:t>
            </a:r>
            <a:r>
              <a:rPr lang="en-US" dirty="0" smtClean="0"/>
              <a:t> commandment says they are forbidden to create graven images</a:t>
            </a:r>
          </a:p>
          <a:p>
            <a:r>
              <a:rPr lang="en-US" dirty="0" smtClean="0"/>
              <a:t>As a result of this conflict, Jewish art is often biblical or traditional in nature</a:t>
            </a:r>
            <a:endParaRPr lang="en-US" dirty="0"/>
          </a:p>
        </p:txBody>
      </p:sp>
      <p:pic>
        <p:nvPicPr>
          <p:cNvPr id="4" name="Picture 3"/>
          <p:cNvPicPr>
            <a:picLocks noChangeAspect="1"/>
          </p:cNvPicPr>
          <p:nvPr/>
        </p:nvPicPr>
        <p:blipFill>
          <a:blip r:embed="rId3"/>
          <a:stretch>
            <a:fillRect/>
          </a:stretch>
        </p:blipFill>
        <p:spPr>
          <a:xfrm>
            <a:off x="8817430" y="0"/>
            <a:ext cx="3329064" cy="2344216"/>
          </a:xfrm>
          <a:prstGeom prst="rect">
            <a:avLst/>
          </a:prstGeom>
        </p:spPr>
      </p:pic>
      <p:pic>
        <p:nvPicPr>
          <p:cNvPr id="5" name="Picture 4"/>
          <p:cNvPicPr>
            <a:picLocks noChangeAspect="1"/>
          </p:cNvPicPr>
          <p:nvPr/>
        </p:nvPicPr>
        <p:blipFill rotWithShape="1">
          <a:blip r:embed="rId4"/>
          <a:srcRect l="22642" t="4050" r="25731" b="5817"/>
          <a:stretch/>
        </p:blipFill>
        <p:spPr>
          <a:xfrm>
            <a:off x="276959" y="3437613"/>
            <a:ext cx="2436615" cy="3186343"/>
          </a:xfrm>
          <a:prstGeom prst="rect">
            <a:avLst/>
          </a:prstGeom>
        </p:spPr>
      </p:pic>
      <p:pic>
        <p:nvPicPr>
          <p:cNvPr id="6" name="Picture 5"/>
          <p:cNvPicPr>
            <a:picLocks noChangeAspect="1"/>
          </p:cNvPicPr>
          <p:nvPr/>
        </p:nvPicPr>
        <p:blipFill>
          <a:blip r:embed="rId5"/>
          <a:stretch>
            <a:fillRect/>
          </a:stretch>
        </p:blipFill>
        <p:spPr>
          <a:xfrm>
            <a:off x="9759812" y="3437613"/>
            <a:ext cx="2386681" cy="3186343"/>
          </a:xfrm>
          <a:prstGeom prst="rect">
            <a:avLst/>
          </a:prstGeom>
        </p:spPr>
      </p:pic>
      <p:pic>
        <p:nvPicPr>
          <p:cNvPr id="7" name="Picture 6"/>
          <p:cNvPicPr>
            <a:picLocks noChangeAspect="1"/>
          </p:cNvPicPr>
          <p:nvPr/>
        </p:nvPicPr>
        <p:blipFill>
          <a:blip r:embed="rId6"/>
          <a:stretch>
            <a:fillRect/>
          </a:stretch>
        </p:blipFill>
        <p:spPr>
          <a:xfrm>
            <a:off x="45507" y="0"/>
            <a:ext cx="2270295" cy="2367092"/>
          </a:xfrm>
          <a:prstGeom prst="rect">
            <a:avLst/>
          </a:prstGeom>
        </p:spPr>
      </p:pic>
    </p:spTree>
    <p:extLst>
      <p:ext uri="{BB962C8B-B14F-4D97-AF65-F5344CB8AC3E}">
        <p14:creationId xmlns:p14="http://schemas.microsoft.com/office/powerpoint/2010/main" val="172919744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863</TotalTime>
  <Words>1081</Words>
  <Application>Microsoft Office PowerPoint</Application>
  <PresentationFormat>Widescreen</PresentationFormat>
  <Paragraphs>92</Paragraphs>
  <Slides>10</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 Cen MT</vt:lpstr>
      <vt:lpstr>Droplet</vt:lpstr>
      <vt:lpstr>Jewish Traditions and Culture</vt:lpstr>
      <vt:lpstr>What is Culture?</vt:lpstr>
      <vt:lpstr>Food</vt:lpstr>
      <vt:lpstr>Clothing</vt:lpstr>
      <vt:lpstr>Traditions/Celebrations</vt:lpstr>
      <vt:lpstr>People/Leaders/Government</vt:lpstr>
      <vt:lpstr>Language</vt:lpstr>
      <vt:lpstr>Religion</vt:lpstr>
      <vt:lpstr>Arts</vt:lpstr>
      <vt:lpstr>What do you think about your culture?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Traditions and Culture</dc:title>
  <dc:creator>Mccune, Mariah</dc:creator>
  <cp:lastModifiedBy>Mccune, Mariah</cp:lastModifiedBy>
  <cp:revision>21</cp:revision>
  <cp:lastPrinted>2014-08-25T18:13:37Z</cp:lastPrinted>
  <dcterms:created xsi:type="dcterms:W3CDTF">2014-08-01T16:40:46Z</dcterms:created>
  <dcterms:modified xsi:type="dcterms:W3CDTF">2015-08-24T16:01:13Z</dcterms:modified>
</cp:coreProperties>
</file>