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7" r:id="rId5"/>
    <p:sldId id="263" r:id="rId6"/>
    <p:sldId id="261" r:id="rId7"/>
    <p:sldId id="259" r:id="rId8"/>
    <p:sldId id="262" r:id="rId9"/>
    <p:sldId id="264" r:id="rId10"/>
    <p:sldId id="268" r:id="rId11"/>
    <p:sldId id="266" r:id="rId12"/>
    <p:sldId id="269" r:id="rId13"/>
    <p:sldId id="260" r:id="rId14"/>
    <p:sldId id="270" r:id="rId15"/>
    <p:sldId id="265"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29A35E4D-3310-4C73-95BB-1E5E050A90F7}" type="datetimeFigureOut">
              <a:rPr lang="en-US" smtClean="0"/>
              <a:t>10/9/2019</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30D606BE-4BB7-4F30-ABE1-04BA6CD9D7DF}" type="slidenum">
              <a:rPr lang="en-US" smtClean="0"/>
              <a:t>‹#›</a:t>
            </a:fld>
            <a:endParaRPr lang="en-US"/>
          </a:p>
        </p:txBody>
      </p:sp>
    </p:spTree>
    <p:extLst>
      <p:ext uri="{BB962C8B-B14F-4D97-AF65-F5344CB8AC3E}">
        <p14:creationId xmlns:p14="http://schemas.microsoft.com/office/powerpoint/2010/main" val="983477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9A35E4D-3310-4C73-95BB-1E5E050A90F7}" type="datetimeFigureOut">
              <a:rPr lang="en-US" smtClean="0"/>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D606BE-4BB7-4F30-ABE1-04BA6CD9D7DF}" type="slidenum">
              <a:rPr lang="en-US" smtClean="0"/>
              <a:t>‹#›</a:t>
            </a:fld>
            <a:endParaRPr lang="en-US"/>
          </a:p>
        </p:txBody>
      </p:sp>
    </p:spTree>
    <p:extLst>
      <p:ext uri="{BB962C8B-B14F-4D97-AF65-F5344CB8AC3E}">
        <p14:creationId xmlns:p14="http://schemas.microsoft.com/office/powerpoint/2010/main" val="475997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29A35E4D-3310-4C73-95BB-1E5E050A90F7}" type="datetimeFigureOut">
              <a:rPr lang="en-US" smtClean="0"/>
              <a:t>10/9/2019</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30D606BE-4BB7-4F30-ABE1-04BA6CD9D7DF}" type="slidenum">
              <a:rPr lang="en-US" smtClean="0"/>
              <a:t>‹#›</a:t>
            </a:fld>
            <a:endParaRPr lang="en-US"/>
          </a:p>
        </p:txBody>
      </p:sp>
    </p:spTree>
    <p:extLst>
      <p:ext uri="{BB962C8B-B14F-4D97-AF65-F5344CB8AC3E}">
        <p14:creationId xmlns:p14="http://schemas.microsoft.com/office/powerpoint/2010/main" val="5749532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29A35E4D-3310-4C73-95BB-1E5E050A90F7}" type="datetimeFigureOut">
              <a:rPr lang="en-US" smtClean="0"/>
              <a:t>10/9/2019</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30D606BE-4BB7-4F30-ABE1-04BA6CD9D7DF}"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9640226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29A35E4D-3310-4C73-95BB-1E5E050A90F7}" type="datetimeFigureOut">
              <a:rPr lang="en-US" smtClean="0"/>
              <a:t>10/9/2019</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30D606BE-4BB7-4F30-ABE1-04BA6CD9D7DF}" type="slidenum">
              <a:rPr lang="en-US" smtClean="0"/>
              <a:t>‹#›</a:t>
            </a:fld>
            <a:endParaRPr lang="en-US"/>
          </a:p>
        </p:txBody>
      </p:sp>
    </p:spTree>
    <p:extLst>
      <p:ext uri="{BB962C8B-B14F-4D97-AF65-F5344CB8AC3E}">
        <p14:creationId xmlns:p14="http://schemas.microsoft.com/office/powerpoint/2010/main" val="5579742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29A35E4D-3310-4C73-95BB-1E5E050A90F7}" type="datetimeFigureOut">
              <a:rPr lang="en-US" smtClean="0"/>
              <a:t>10/9/2019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D606BE-4BB7-4F30-ABE1-04BA6CD9D7DF}" type="slidenum">
              <a:rPr lang="en-US" smtClean="0"/>
              <a:t>‹#›</a:t>
            </a:fld>
            <a:endParaRPr lang="en-US"/>
          </a:p>
        </p:txBody>
      </p:sp>
    </p:spTree>
    <p:extLst>
      <p:ext uri="{BB962C8B-B14F-4D97-AF65-F5344CB8AC3E}">
        <p14:creationId xmlns:p14="http://schemas.microsoft.com/office/powerpoint/2010/main" val="7481704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29A35E4D-3310-4C73-95BB-1E5E050A90F7}" type="datetimeFigureOut">
              <a:rPr lang="en-US" smtClean="0"/>
              <a:t>10/9/2019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D606BE-4BB7-4F30-ABE1-04BA6CD9D7DF}" type="slidenum">
              <a:rPr lang="en-US" smtClean="0"/>
              <a:t>‹#›</a:t>
            </a:fld>
            <a:endParaRPr lang="en-US"/>
          </a:p>
        </p:txBody>
      </p:sp>
    </p:spTree>
    <p:extLst>
      <p:ext uri="{BB962C8B-B14F-4D97-AF65-F5344CB8AC3E}">
        <p14:creationId xmlns:p14="http://schemas.microsoft.com/office/powerpoint/2010/main" val="21167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A35E4D-3310-4C73-95BB-1E5E050A90F7}"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606BE-4BB7-4F30-ABE1-04BA6CD9D7DF}" type="slidenum">
              <a:rPr lang="en-US" smtClean="0"/>
              <a:t>‹#›</a:t>
            </a:fld>
            <a:endParaRPr lang="en-US"/>
          </a:p>
        </p:txBody>
      </p:sp>
    </p:spTree>
    <p:extLst>
      <p:ext uri="{BB962C8B-B14F-4D97-AF65-F5344CB8AC3E}">
        <p14:creationId xmlns:p14="http://schemas.microsoft.com/office/powerpoint/2010/main" val="8944588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29A35E4D-3310-4C73-95BB-1E5E050A90F7}" type="datetimeFigureOut">
              <a:rPr lang="en-US" smtClean="0"/>
              <a:t>10/9/2019</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30D606BE-4BB7-4F30-ABE1-04BA6CD9D7DF}" type="slidenum">
              <a:rPr lang="en-US" smtClean="0"/>
              <a:t>‹#›</a:t>
            </a:fld>
            <a:endParaRPr lang="en-US"/>
          </a:p>
        </p:txBody>
      </p:sp>
    </p:spTree>
    <p:extLst>
      <p:ext uri="{BB962C8B-B14F-4D97-AF65-F5344CB8AC3E}">
        <p14:creationId xmlns:p14="http://schemas.microsoft.com/office/powerpoint/2010/main" val="4107169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A35E4D-3310-4C73-95BB-1E5E050A90F7}"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606BE-4BB7-4F30-ABE1-04BA6CD9D7DF}" type="slidenum">
              <a:rPr lang="en-US" smtClean="0"/>
              <a:t>‹#›</a:t>
            </a:fld>
            <a:endParaRPr lang="en-US"/>
          </a:p>
        </p:txBody>
      </p:sp>
    </p:spTree>
    <p:extLst>
      <p:ext uri="{BB962C8B-B14F-4D97-AF65-F5344CB8AC3E}">
        <p14:creationId xmlns:p14="http://schemas.microsoft.com/office/powerpoint/2010/main" val="3519010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29A35E4D-3310-4C73-95BB-1E5E050A90F7}" type="datetimeFigureOut">
              <a:rPr lang="en-US" smtClean="0"/>
              <a:t>10/9/2019</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30D606BE-4BB7-4F30-ABE1-04BA6CD9D7DF}" type="slidenum">
              <a:rPr lang="en-US" smtClean="0"/>
              <a:t>‹#›</a:t>
            </a:fld>
            <a:endParaRPr lang="en-US"/>
          </a:p>
        </p:txBody>
      </p:sp>
    </p:spTree>
    <p:extLst>
      <p:ext uri="{BB962C8B-B14F-4D97-AF65-F5344CB8AC3E}">
        <p14:creationId xmlns:p14="http://schemas.microsoft.com/office/powerpoint/2010/main" val="2891216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9A35E4D-3310-4C73-95BB-1E5E050A90F7}" type="datetimeFigureOut">
              <a:rPr lang="en-US" smtClean="0"/>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D606BE-4BB7-4F30-ABE1-04BA6CD9D7DF}" type="slidenum">
              <a:rPr lang="en-US" smtClean="0"/>
              <a:t>‹#›</a:t>
            </a:fld>
            <a:endParaRPr lang="en-US"/>
          </a:p>
        </p:txBody>
      </p:sp>
    </p:spTree>
    <p:extLst>
      <p:ext uri="{BB962C8B-B14F-4D97-AF65-F5344CB8AC3E}">
        <p14:creationId xmlns:p14="http://schemas.microsoft.com/office/powerpoint/2010/main" val="2433057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9A35E4D-3310-4C73-95BB-1E5E050A90F7}" type="datetimeFigureOut">
              <a:rPr lang="en-US" smtClean="0"/>
              <a:t>10/9/2019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D606BE-4BB7-4F30-ABE1-04BA6CD9D7DF}" type="slidenum">
              <a:rPr lang="en-US" smtClean="0"/>
              <a:t>‹#›</a:t>
            </a:fld>
            <a:endParaRPr lang="en-US"/>
          </a:p>
        </p:txBody>
      </p:sp>
    </p:spTree>
    <p:extLst>
      <p:ext uri="{BB962C8B-B14F-4D97-AF65-F5344CB8AC3E}">
        <p14:creationId xmlns:p14="http://schemas.microsoft.com/office/powerpoint/2010/main" val="2023402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9A35E4D-3310-4C73-95BB-1E5E050A90F7}" type="datetimeFigureOut">
              <a:rPr lang="en-US" smtClean="0"/>
              <a:t>10/9/2019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D606BE-4BB7-4F30-ABE1-04BA6CD9D7DF}" type="slidenum">
              <a:rPr lang="en-US" smtClean="0"/>
              <a:t>‹#›</a:t>
            </a:fld>
            <a:endParaRPr lang="en-US"/>
          </a:p>
        </p:txBody>
      </p:sp>
    </p:spTree>
    <p:extLst>
      <p:ext uri="{BB962C8B-B14F-4D97-AF65-F5344CB8AC3E}">
        <p14:creationId xmlns:p14="http://schemas.microsoft.com/office/powerpoint/2010/main" val="1602280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A35E4D-3310-4C73-95BB-1E5E050A90F7}" type="datetimeFigureOut">
              <a:rPr lang="en-US" smtClean="0"/>
              <a:t>10/9/2019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D606BE-4BB7-4F30-ABE1-04BA6CD9D7DF}" type="slidenum">
              <a:rPr lang="en-US" smtClean="0"/>
              <a:t>‹#›</a:t>
            </a:fld>
            <a:endParaRPr lang="en-US"/>
          </a:p>
        </p:txBody>
      </p:sp>
    </p:spTree>
    <p:extLst>
      <p:ext uri="{BB962C8B-B14F-4D97-AF65-F5344CB8AC3E}">
        <p14:creationId xmlns:p14="http://schemas.microsoft.com/office/powerpoint/2010/main" val="1283557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9A35E4D-3310-4C73-95BB-1E5E050A90F7}" type="datetimeFigureOut">
              <a:rPr lang="en-US" smtClean="0"/>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D606BE-4BB7-4F30-ABE1-04BA6CD9D7DF}" type="slidenum">
              <a:rPr lang="en-US" smtClean="0"/>
              <a:t>‹#›</a:t>
            </a:fld>
            <a:endParaRPr lang="en-US"/>
          </a:p>
        </p:txBody>
      </p:sp>
    </p:spTree>
    <p:extLst>
      <p:ext uri="{BB962C8B-B14F-4D97-AF65-F5344CB8AC3E}">
        <p14:creationId xmlns:p14="http://schemas.microsoft.com/office/powerpoint/2010/main" val="3059501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9A35E4D-3310-4C73-95BB-1E5E050A90F7}" type="datetimeFigureOut">
              <a:rPr lang="en-US" smtClean="0"/>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D606BE-4BB7-4F30-ABE1-04BA6CD9D7DF}" type="slidenum">
              <a:rPr lang="en-US" smtClean="0"/>
              <a:t>‹#›</a:t>
            </a:fld>
            <a:endParaRPr lang="en-US"/>
          </a:p>
        </p:txBody>
      </p:sp>
    </p:spTree>
    <p:extLst>
      <p:ext uri="{BB962C8B-B14F-4D97-AF65-F5344CB8AC3E}">
        <p14:creationId xmlns:p14="http://schemas.microsoft.com/office/powerpoint/2010/main" val="1872091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9A35E4D-3310-4C73-95BB-1E5E050A90F7}" type="datetimeFigureOut">
              <a:rPr lang="en-US" smtClean="0"/>
              <a:t>10/9/2019</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D606BE-4BB7-4F30-ABE1-04BA6CD9D7DF}" type="slidenum">
              <a:rPr lang="en-US" smtClean="0"/>
              <a:t>‹#›</a:t>
            </a:fld>
            <a:endParaRPr lang="en-US"/>
          </a:p>
        </p:txBody>
      </p:sp>
    </p:spTree>
    <p:extLst>
      <p:ext uri="{BB962C8B-B14F-4D97-AF65-F5344CB8AC3E}">
        <p14:creationId xmlns:p14="http://schemas.microsoft.com/office/powerpoint/2010/main" val="404494826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rPGih8QA0b8"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WQikVu_h8T0"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youtube.com/watch?v=2ARCsiKS2e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Ish8NBunrQ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FYqBTAdt6aA&amp;list=PLrFTIRnTxlhtt5E_ahDXgz4DW3Q2dUcto"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DFia7FhVmu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Vmb1tqYqyI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 Intro to Satire</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0674236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Incongruity</a:t>
            </a:r>
            <a:endParaRPr lang="en-US" dirty="0"/>
          </a:p>
        </p:txBody>
      </p:sp>
      <p:sp>
        <p:nvSpPr>
          <p:cNvPr id="3" name="Content Placeholder 2"/>
          <p:cNvSpPr>
            <a:spLocks noGrp="1"/>
          </p:cNvSpPr>
          <p:nvPr>
            <p:ph idx="1"/>
          </p:nvPr>
        </p:nvSpPr>
        <p:spPr/>
        <p:txBody>
          <a:bodyPr/>
          <a:lstStyle/>
          <a:p>
            <a:pPr marL="0" indent="0">
              <a:buNone/>
            </a:pPr>
            <a:r>
              <a:rPr lang="en-US" dirty="0">
                <a:effectLst>
                  <a:outerShdw blurRad="38100" dist="38100" dir="2700000" algn="tl">
                    <a:srgbClr val="000000">
                      <a:alpha val="43137"/>
                    </a:srgbClr>
                  </a:outerShdw>
                </a:effectLst>
              </a:rPr>
              <a:t>to present things that are out of place or are absurd in relation to its surroundings</a:t>
            </a:r>
          </a:p>
          <a:p>
            <a:endParaRPr lang="en-US" dirty="0"/>
          </a:p>
        </p:txBody>
      </p:sp>
    </p:spTree>
    <p:extLst>
      <p:ext uri="{BB962C8B-B14F-4D97-AF65-F5344CB8AC3E}">
        <p14:creationId xmlns:p14="http://schemas.microsoft.com/office/powerpoint/2010/main" val="3983473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Popeye’s Chicken Sandwich</a:t>
            </a:r>
            <a:endParaRPr lang="en-US" dirty="0"/>
          </a:p>
        </p:txBody>
      </p:sp>
      <p:sp>
        <p:nvSpPr>
          <p:cNvPr id="3" name="Content Placeholder 2"/>
          <p:cNvSpPr>
            <a:spLocks noGrp="1"/>
          </p:cNvSpPr>
          <p:nvPr>
            <p:ph idx="1"/>
          </p:nvPr>
        </p:nvSpPr>
        <p:spPr/>
        <p:txBody>
          <a:bodyPr/>
          <a:lstStyle/>
          <a:p>
            <a:pPr marL="0" indent="0">
              <a:buNone/>
            </a:pPr>
            <a:r>
              <a:rPr lang="en-US" dirty="0">
                <a:hlinkClick r:id="rId2"/>
              </a:rPr>
              <a:t>https://www.youtube.com/watch?v=rPGih8QA0b8</a:t>
            </a:r>
            <a:endParaRPr lang="en-US" dirty="0"/>
          </a:p>
        </p:txBody>
      </p:sp>
    </p:spTree>
    <p:extLst>
      <p:ext uri="{BB962C8B-B14F-4D97-AF65-F5344CB8AC3E}">
        <p14:creationId xmlns:p14="http://schemas.microsoft.com/office/powerpoint/2010/main" val="24080500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Reversal</a:t>
            </a:r>
            <a:endParaRPr lang="en-US" dirty="0"/>
          </a:p>
        </p:txBody>
      </p:sp>
      <p:sp>
        <p:nvSpPr>
          <p:cNvPr id="3" name="Content Placeholder 2"/>
          <p:cNvSpPr>
            <a:spLocks noGrp="1"/>
          </p:cNvSpPr>
          <p:nvPr>
            <p:ph idx="1"/>
          </p:nvPr>
        </p:nvSpPr>
        <p:spPr/>
        <p:txBody>
          <a:bodyPr/>
          <a:lstStyle/>
          <a:p>
            <a:pPr marL="0" indent="0">
              <a:buNone/>
            </a:pPr>
            <a:r>
              <a:rPr lang="en-US" b="1" dirty="0">
                <a:effectLst>
                  <a:outerShdw blurRad="38100" dist="38100" dir="2700000" algn="tl">
                    <a:srgbClr val="000000">
                      <a:alpha val="43137"/>
                    </a:srgbClr>
                  </a:outerShdw>
                </a:effectLst>
              </a:rPr>
              <a:t>to present the opposite of the normal order</a:t>
            </a:r>
          </a:p>
          <a:p>
            <a:endParaRPr lang="en-US" dirty="0"/>
          </a:p>
        </p:txBody>
      </p:sp>
    </p:spTree>
    <p:extLst>
      <p:ext uri="{BB962C8B-B14F-4D97-AF65-F5344CB8AC3E}">
        <p14:creationId xmlns:p14="http://schemas.microsoft.com/office/powerpoint/2010/main" val="565195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Shrek</a:t>
            </a:r>
            <a:endParaRPr lang="en-US" dirty="0"/>
          </a:p>
        </p:txBody>
      </p:sp>
      <p:sp>
        <p:nvSpPr>
          <p:cNvPr id="3" name="Content Placeholder 2"/>
          <p:cNvSpPr>
            <a:spLocks noGrp="1"/>
          </p:cNvSpPr>
          <p:nvPr>
            <p:ph idx="1"/>
          </p:nvPr>
        </p:nvSpPr>
        <p:spPr/>
        <p:txBody>
          <a:bodyPr/>
          <a:lstStyle/>
          <a:p>
            <a:pPr marL="0" indent="0">
              <a:buNone/>
            </a:pPr>
            <a:r>
              <a:rPr lang="en-US" dirty="0" smtClean="0">
                <a:hlinkClick r:id="rId2"/>
              </a:rPr>
              <a:t>https://www.youtube.com/watch?v=WQikVu_h8T0</a:t>
            </a:r>
            <a:endParaRPr lang="en-US" dirty="0"/>
          </a:p>
        </p:txBody>
      </p:sp>
    </p:spTree>
    <p:extLst>
      <p:ext uri="{BB962C8B-B14F-4D97-AF65-F5344CB8AC3E}">
        <p14:creationId xmlns:p14="http://schemas.microsoft.com/office/powerpoint/2010/main" val="14919086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Parody</a:t>
            </a:r>
            <a:endParaRPr lang="en-US" dirty="0"/>
          </a:p>
        </p:txBody>
      </p:sp>
      <p:sp>
        <p:nvSpPr>
          <p:cNvPr id="3" name="Content Placeholder 2"/>
          <p:cNvSpPr>
            <a:spLocks noGrp="1"/>
          </p:cNvSpPr>
          <p:nvPr>
            <p:ph idx="1"/>
          </p:nvPr>
        </p:nvSpPr>
        <p:spPr/>
        <p:txBody>
          <a:bodyPr/>
          <a:lstStyle/>
          <a:p>
            <a:pPr marL="0" indent="0">
              <a:buNone/>
            </a:pPr>
            <a:r>
              <a:rPr lang="en-US" dirty="0">
                <a:effectLst>
                  <a:outerShdw blurRad="38100" dist="38100" dir="2700000" algn="tl">
                    <a:srgbClr val="000000">
                      <a:alpha val="43137"/>
                    </a:srgbClr>
                  </a:outerShdw>
                </a:effectLst>
              </a:rPr>
              <a:t>imitates or mocks another work or type of literature. Like a caricature in art, parody in literature mimics a subject or a style. Its purpose may be to ridicule, to broaden understanding of, or to add insight to the original work.</a:t>
            </a:r>
          </a:p>
          <a:p>
            <a:endParaRPr lang="en-US" dirty="0"/>
          </a:p>
        </p:txBody>
      </p:sp>
    </p:spTree>
    <p:extLst>
      <p:ext uri="{BB962C8B-B14F-4D97-AF65-F5344CB8AC3E}">
        <p14:creationId xmlns:p14="http://schemas.microsoft.com/office/powerpoint/2010/main" val="325265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Twilight</a:t>
            </a:r>
            <a:endParaRPr lang="en-US" dirty="0"/>
          </a:p>
        </p:txBody>
      </p:sp>
      <p:sp>
        <p:nvSpPr>
          <p:cNvPr id="3" name="Content Placeholder 2"/>
          <p:cNvSpPr>
            <a:spLocks noGrp="1"/>
          </p:cNvSpPr>
          <p:nvPr>
            <p:ph idx="1"/>
          </p:nvPr>
        </p:nvSpPr>
        <p:spPr/>
        <p:txBody>
          <a:bodyPr/>
          <a:lstStyle/>
          <a:p>
            <a:pPr marL="0" indent="0">
              <a:buNone/>
            </a:pPr>
            <a:r>
              <a:rPr lang="en-US" dirty="0">
                <a:hlinkClick r:id="rId2"/>
              </a:rPr>
              <a:t>https://www.youtube.com/watch?v=2ARCsiKS2eI</a:t>
            </a:r>
            <a:endParaRPr lang="en-US" dirty="0"/>
          </a:p>
        </p:txBody>
      </p:sp>
    </p:spTree>
    <p:extLst>
      <p:ext uri="{BB962C8B-B14F-4D97-AF65-F5344CB8AC3E}">
        <p14:creationId xmlns:p14="http://schemas.microsoft.com/office/powerpoint/2010/main" val="34389841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Satire?</a:t>
            </a:r>
            <a:endParaRPr lang="en-US" dirty="0"/>
          </a:p>
        </p:txBody>
      </p:sp>
      <p:sp>
        <p:nvSpPr>
          <p:cNvPr id="3" name="Content Placeholder 2"/>
          <p:cNvSpPr>
            <a:spLocks noGrp="1"/>
          </p:cNvSpPr>
          <p:nvPr>
            <p:ph idx="1"/>
          </p:nvPr>
        </p:nvSpPr>
        <p:spPr/>
        <p:txBody>
          <a:bodyPr/>
          <a:lstStyle/>
          <a:p>
            <a:pPr marL="0" indent="0">
              <a:buNone/>
            </a:pPr>
            <a:r>
              <a:rPr lang="en-US" dirty="0">
                <a:effectLst>
                  <a:outerShdw blurRad="38100" dist="38100" dir="2700000" algn="tl">
                    <a:srgbClr val="000000">
                      <a:alpha val="43137"/>
                    </a:srgbClr>
                  </a:outerShdw>
                </a:effectLst>
              </a:rPr>
              <a:t>a literary technique in which ideas, customs, behaviors, or institutions are ridiculed for the purpose of improving society. Satire may be gently witty, mildly abrasive, or bitterly critical and often uses exaggeration for effect.</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990921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questions should we think about when we consume satire?</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Who or what is under attack?</a:t>
            </a:r>
          </a:p>
          <a:p>
            <a:pPr marL="514350" indent="-514350">
              <a:buAutoNum type="arabicPeriod"/>
            </a:pPr>
            <a:r>
              <a:rPr lang="en-US" dirty="0" smtClean="0"/>
              <a:t>What are ways in which it is attacked?</a:t>
            </a:r>
          </a:p>
          <a:p>
            <a:pPr marL="514350" indent="-514350">
              <a:buAutoNum type="arabicPeriod"/>
            </a:pPr>
            <a:r>
              <a:rPr lang="en-US" dirty="0" smtClean="0"/>
              <a:t>What needs to change?</a:t>
            </a:r>
          </a:p>
          <a:p>
            <a:pPr marL="514350" indent="-514350">
              <a:buAutoNum type="arabicPeriod"/>
            </a:pPr>
            <a:r>
              <a:rPr lang="en-US" dirty="0" smtClean="0"/>
              <a:t>Is it effective at conveying the real message?  Why or why not?</a:t>
            </a:r>
            <a:endParaRPr lang="en-US" dirty="0"/>
          </a:p>
        </p:txBody>
      </p:sp>
    </p:spTree>
    <p:extLst>
      <p:ext uri="{BB962C8B-B14F-4D97-AF65-F5344CB8AC3E}">
        <p14:creationId xmlns:p14="http://schemas.microsoft.com/office/powerpoint/2010/main" val="30571413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Exaggeration</a:t>
            </a:r>
            <a:endParaRPr lang="en-US" dirty="0"/>
          </a:p>
        </p:txBody>
      </p:sp>
      <p:sp>
        <p:nvSpPr>
          <p:cNvPr id="3" name="Content Placeholder 2"/>
          <p:cNvSpPr>
            <a:spLocks noGrp="1"/>
          </p:cNvSpPr>
          <p:nvPr>
            <p:ph idx="1"/>
          </p:nvPr>
        </p:nvSpPr>
        <p:spPr/>
        <p:txBody>
          <a:bodyPr/>
          <a:lstStyle/>
          <a:p>
            <a:pPr marL="0" indent="0">
              <a:buNone/>
            </a:pPr>
            <a:r>
              <a:rPr lang="en-US" dirty="0">
                <a:effectLst>
                  <a:outerShdw blurRad="38100" dist="38100" dir="2700000" algn="tl">
                    <a:srgbClr val="000000">
                      <a:alpha val="43137"/>
                    </a:srgbClr>
                  </a:outerShdw>
                </a:effectLst>
              </a:rPr>
              <a:t>to enlarge, increase, or represent something beyond normal bounds so that it becomes ridiculous and its faults can be seen</a:t>
            </a:r>
          </a:p>
          <a:p>
            <a:endParaRPr lang="en-US" dirty="0"/>
          </a:p>
        </p:txBody>
      </p:sp>
    </p:spTree>
    <p:extLst>
      <p:ext uri="{BB962C8B-B14F-4D97-AF65-F5344CB8AC3E}">
        <p14:creationId xmlns:p14="http://schemas.microsoft.com/office/powerpoint/2010/main" val="2346495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Parks and Rec</a:t>
            </a:r>
            <a:endParaRPr lang="en-US" dirty="0"/>
          </a:p>
        </p:txBody>
      </p:sp>
      <p:sp>
        <p:nvSpPr>
          <p:cNvPr id="3" name="Content Placeholder 2"/>
          <p:cNvSpPr>
            <a:spLocks noGrp="1"/>
          </p:cNvSpPr>
          <p:nvPr>
            <p:ph idx="1"/>
          </p:nvPr>
        </p:nvSpPr>
        <p:spPr/>
        <p:txBody>
          <a:bodyPr/>
          <a:lstStyle/>
          <a:p>
            <a:pPr marL="0" indent="0">
              <a:buNone/>
            </a:pPr>
            <a:r>
              <a:rPr lang="en-US" dirty="0" smtClean="0">
                <a:hlinkClick r:id="rId2"/>
              </a:rPr>
              <a:t>https://www.youtube.com/watch?v=Ish8NBunrQU</a:t>
            </a:r>
            <a:endParaRPr lang="en-US" dirty="0"/>
          </a:p>
        </p:txBody>
      </p:sp>
    </p:spTree>
    <p:extLst>
      <p:ext uri="{BB962C8B-B14F-4D97-AF65-F5344CB8AC3E}">
        <p14:creationId xmlns:p14="http://schemas.microsoft.com/office/powerpoint/2010/main" val="5516431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Sue’s Christmas Surprise</a:t>
            </a:r>
            <a:endParaRPr lang="en-US" dirty="0"/>
          </a:p>
        </p:txBody>
      </p:sp>
      <p:sp>
        <p:nvSpPr>
          <p:cNvPr id="3" name="Content Placeholder 2"/>
          <p:cNvSpPr>
            <a:spLocks noGrp="1"/>
          </p:cNvSpPr>
          <p:nvPr>
            <p:ph idx="1"/>
          </p:nvPr>
        </p:nvSpPr>
        <p:spPr/>
        <p:txBody>
          <a:bodyPr/>
          <a:lstStyle/>
          <a:p>
            <a:pPr marL="0" indent="0">
              <a:buNone/>
            </a:pPr>
            <a:r>
              <a:rPr lang="en-US" dirty="0" smtClean="0">
                <a:hlinkClick r:id="rId2"/>
              </a:rPr>
              <a:t>https://www.youtube.com/watch?v=FYqBTAdt6aA&amp;list=PLrFTIRnTxlhtt5E_ahDXgz4DW3Q2dUcto</a:t>
            </a:r>
            <a:r>
              <a:rPr lang="en-US" dirty="0" smtClean="0"/>
              <a:t> </a:t>
            </a:r>
            <a:endParaRPr lang="en-US" dirty="0"/>
          </a:p>
        </p:txBody>
      </p:sp>
    </p:spTree>
    <p:extLst>
      <p:ext uri="{BB962C8B-B14F-4D97-AF65-F5344CB8AC3E}">
        <p14:creationId xmlns:p14="http://schemas.microsoft.com/office/powerpoint/2010/main" val="11450452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admissions</a:t>
            </a:r>
            <a:endParaRPr lang="en-US" dirty="0"/>
          </a:p>
        </p:txBody>
      </p:sp>
      <p:sp>
        <p:nvSpPr>
          <p:cNvPr id="3" name="Content Placeholder 2"/>
          <p:cNvSpPr>
            <a:spLocks noGrp="1"/>
          </p:cNvSpPr>
          <p:nvPr>
            <p:ph idx="1"/>
          </p:nvPr>
        </p:nvSpPr>
        <p:spPr/>
        <p:txBody>
          <a:bodyPr/>
          <a:lstStyle/>
          <a:p>
            <a:pPr marL="0" indent="0">
              <a:buNone/>
            </a:pPr>
            <a:r>
              <a:rPr lang="en-US" dirty="0" smtClean="0">
                <a:hlinkClick r:id="rId2"/>
              </a:rPr>
              <a:t>https://www.youtube.com/watch?v=DFia7FhVmuM</a:t>
            </a:r>
            <a:endParaRPr lang="en-US" dirty="0"/>
          </a:p>
        </p:txBody>
      </p:sp>
    </p:spTree>
    <p:extLst>
      <p:ext uri="{BB962C8B-B14F-4D97-AF65-F5344CB8AC3E}">
        <p14:creationId xmlns:p14="http://schemas.microsoft.com/office/powerpoint/2010/main" val="23922052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Onion Article</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a:t>High School Principal Can Already Tell Students Are Going To Eat This One Alive</a:t>
            </a:r>
          </a:p>
          <a:p>
            <a:endParaRPr lang="en-US" dirty="0"/>
          </a:p>
          <a:p>
            <a:pPr marL="0" indent="0">
              <a:buNone/>
            </a:pPr>
            <a:r>
              <a:rPr lang="en-US" dirty="0"/>
              <a:t>News in Brief• Local• education• high school• teenagers• ISSUE 50•07• Feb 18, 2014</a:t>
            </a:r>
          </a:p>
          <a:p>
            <a:endParaRPr lang="en-US" dirty="0"/>
          </a:p>
          <a:p>
            <a:pPr marL="0" indent="0">
              <a:buNone/>
            </a:pPr>
            <a:r>
              <a:rPr lang="en-US" dirty="0"/>
              <a:t>LINCOLN, NE—Slowly shaking his head as he watched the wide-eyed young educator arrive early for her first day of work, Southwest Senior High principal Jeff Harker remarked to reporters he could already tell that the school’s 10th-grade class would eat new history teacher Rebecca Bray alive. “The second I saw how excited she was to have her own classroom, I just knew that she was immediately going to be ripped into and gutted by those snarling little monsters,” Harker said of the enthusiastic 25-year-old woman currently making handwritten name tags for the rabid beasts who will “tear her apart and leave her for dead” within a week. “Watching her decorate the classroom walls and write her name on the blackboard just breaks your heart. Those nasty animals are going to sniff out her vulnerabilities during her very first class and then cruelly feast on her until there’s nothing left but a quivering, eviscerated husk. Hate to say it, but there’s no way she doesn’t end up sobbing in my office by the end of the day.” At press time, Harker averted his eyes and briskly walked away as the smiling, doe-eyed teacher waltzed into the lions’ den and announced that her students could simply call her Rebecca. </a:t>
            </a:r>
          </a:p>
          <a:p>
            <a:endParaRPr lang="en-US" dirty="0"/>
          </a:p>
        </p:txBody>
      </p:sp>
    </p:spTree>
    <p:extLst>
      <p:ext uri="{BB962C8B-B14F-4D97-AF65-F5344CB8AC3E}">
        <p14:creationId xmlns:p14="http://schemas.microsoft.com/office/powerpoint/2010/main" val="21315361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Office CPR Training</a:t>
            </a:r>
            <a:endParaRPr lang="en-US" dirty="0"/>
          </a:p>
        </p:txBody>
      </p:sp>
      <p:sp>
        <p:nvSpPr>
          <p:cNvPr id="3" name="Content Placeholder 2"/>
          <p:cNvSpPr>
            <a:spLocks noGrp="1"/>
          </p:cNvSpPr>
          <p:nvPr>
            <p:ph idx="1"/>
          </p:nvPr>
        </p:nvSpPr>
        <p:spPr/>
        <p:txBody>
          <a:bodyPr/>
          <a:lstStyle/>
          <a:p>
            <a:pPr marL="0" indent="0">
              <a:buNone/>
            </a:pPr>
            <a:r>
              <a:rPr lang="en-US" dirty="0" smtClean="0">
                <a:hlinkClick r:id="rId2"/>
              </a:rPr>
              <a:t>https://www.youtube.com/watch?v=Vmb1tqYqyII</a:t>
            </a:r>
            <a:endParaRPr lang="en-US" dirty="0"/>
          </a:p>
        </p:txBody>
      </p:sp>
    </p:spTree>
    <p:extLst>
      <p:ext uri="{BB962C8B-B14F-4D97-AF65-F5344CB8AC3E}">
        <p14:creationId xmlns:p14="http://schemas.microsoft.com/office/powerpoint/2010/main" val="3180510958"/>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97</TotalTime>
  <Words>500</Words>
  <Application>Microsoft Office PowerPoint</Application>
  <PresentationFormat>Widescreen</PresentationFormat>
  <Paragraphs>36</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Century Gothic</vt:lpstr>
      <vt:lpstr>Vapor Trail</vt:lpstr>
      <vt:lpstr>An Intro to Satire</vt:lpstr>
      <vt:lpstr>What is Satire?</vt:lpstr>
      <vt:lpstr>What questions should we think about when we consume satire?</vt:lpstr>
      <vt:lpstr>1. Exaggeration</vt:lpstr>
      <vt:lpstr>Parks and Rec</vt:lpstr>
      <vt:lpstr>Sue’s Christmas Surprise</vt:lpstr>
      <vt:lpstr>College admissions</vt:lpstr>
      <vt:lpstr>Onion Article</vt:lpstr>
      <vt:lpstr>The Office CPR Training</vt:lpstr>
      <vt:lpstr>2. Incongruity</vt:lpstr>
      <vt:lpstr>Popeye’s Chicken Sandwich</vt:lpstr>
      <vt:lpstr>3. Reversal</vt:lpstr>
      <vt:lpstr>Shrek</vt:lpstr>
      <vt:lpstr>4. Parody</vt:lpstr>
      <vt:lpstr>Twilight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 to Satire</dc:title>
  <dc:creator>Mccune, Mariah</dc:creator>
  <cp:lastModifiedBy>Mccune, Mariah</cp:lastModifiedBy>
  <cp:revision>10</cp:revision>
  <dcterms:created xsi:type="dcterms:W3CDTF">2019-04-29T23:28:03Z</dcterms:created>
  <dcterms:modified xsi:type="dcterms:W3CDTF">2019-10-09T18:25:46Z</dcterms:modified>
</cp:coreProperties>
</file>