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4" r:id="rId5"/>
    <p:sldId id="259" r:id="rId6"/>
    <p:sldId id="260" r:id="rId7"/>
    <p:sldId id="261" r:id="rId8"/>
    <p:sldId id="262"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9" autoAdjust="0"/>
  </p:normalViewPr>
  <p:slideViewPr>
    <p:cSldViewPr>
      <p:cViewPr varScale="1">
        <p:scale>
          <a:sx n="64" d="100"/>
          <a:sy n="64" d="100"/>
        </p:scale>
        <p:origin x="-6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ACC7B-4880-4596-B4AA-16955576074A}" type="datetimeFigureOut">
              <a:rPr lang="en-US" smtClean="0"/>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47BC9-5DC0-46C1-93F9-05AAA20AB866}" type="slidenum">
              <a:rPr lang="en-US" smtClean="0"/>
              <a:t>‹#›</a:t>
            </a:fld>
            <a:endParaRPr lang="en-US"/>
          </a:p>
        </p:txBody>
      </p:sp>
    </p:spTree>
    <p:extLst>
      <p:ext uri="{BB962C8B-B14F-4D97-AF65-F5344CB8AC3E}">
        <p14:creationId xmlns:p14="http://schemas.microsoft.com/office/powerpoint/2010/main" val="55161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 recall from our look</a:t>
            </a:r>
            <a:r>
              <a:rPr lang="en-US" baseline="0" dirty="0" smtClean="0"/>
              <a:t> at the Dark Ages, the Normans were from Northern France.  In 1066, during the Battle of Hastings, Duke William of Normandy (William the Conqueror) defeated the last Anglo-Saxon King, King Harold.  Their invasion subjugated England under French rule for centuries.  Unlike the Romans, the Normans never withdrew from England.</a:t>
            </a:r>
          </a:p>
          <a:p>
            <a:endParaRPr lang="en-US" baseline="0" dirty="0" smtClean="0"/>
          </a:p>
          <a:p>
            <a:r>
              <a:rPr lang="en-US" baseline="0" dirty="0" smtClean="0"/>
              <a:t>The </a:t>
            </a:r>
            <a:r>
              <a:rPr lang="en-US" baseline="0" dirty="0" err="1" smtClean="0"/>
              <a:t>Domesday</a:t>
            </a:r>
            <a:r>
              <a:rPr lang="en-US" baseline="0" dirty="0" smtClean="0"/>
              <a:t> Book is a record of all the land ownership in England ever first recorded.  This administrative feat meant that for the first time in history, English subjects could now be taxed on what they owned.</a:t>
            </a:r>
          </a:p>
          <a:p>
            <a:endParaRPr lang="en-US" baseline="0" dirty="0" smtClean="0"/>
          </a:p>
          <a:p>
            <a:r>
              <a:rPr lang="en-US" baseline="0" dirty="0" smtClean="0"/>
              <a:t>The Crusades were fought between European Christians and Muslims with Jerusalem as the holy land and ultimate goal.  Although the Europeans were unsuccessful in holding Jerusalem, they benefitted enormously: mathematics, astronomy, architecture, and crafts (artisans)</a:t>
            </a:r>
            <a:endParaRPr lang="en-US" dirty="0"/>
          </a:p>
        </p:txBody>
      </p:sp>
      <p:sp>
        <p:nvSpPr>
          <p:cNvPr id="4" name="Slide Number Placeholder 3"/>
          <p:cNvSpPr>
            <a:spLocks noGrp="1"/>
          </p:cNvSpPr>
          <p:nvPr>
            <p:ph type="sldNum" sz="quarter" idx="10"/>
          </p:nvPr>
        </p:nvSpPr>
        <p:spPr/>
        <p:txBody>
          <a:bodyPr/>
          <a:lstStyle/>
          <a:p>
            <a:fld id="{3D747BC9-5DC0-46C1-93F9-05AAA20AB866}" type="slidenum">
              <a:rPr lang="en-US" smtClean="0"/>
              <a:t>2</a:t>
            </a:fld>
            <a:endParaRPr lang="en-US"/>
          </a:p>
        </p:txBody>
      </p:sp>
    </p:spTree>
    <p:extLst>
      <p:ext uri="{BB962C8B-B14F-4D97-AF65-F5344CB8AC3E}">
        <p14:creationId xmlns:p14="http://schemas.microsoft.com/office/powerpoint/2010/main" val="168826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Feudalism</a:t>
            </a:r>
            <a:r>
              <a:rPr lang="en-US" baseline="0" dirty="0" smtClean="0"/>
              <a:t> was a caste system.  At the top of the pyramid (with all the power) was William the Conqueror.  He in turn appointed Barons to certain parcels of land in England.  The Barons then appointed their own knights and serfs who swore allegiance to the Baron.  This displaced the Anglo-Saxon idea of mutual protection and respect with an idea that you were born into your status.  If you were born landless and penniless, then you deserved to be treated as a second class citizen.  Serfs and Knights born into poverty were not allowed to leave the land the worked.</a:t>
            </a:r>
          </a:p>
          <a:p>
            <a:endParaRPr lang="en-US" baseline="0" dirty="0" smtClean="0"/>
          </a:p>
          <a:p>
            <a:r>
              <a:rPr lang="en-US" baseline="0" dirty="0" smtClean="0"/>
              <a:t>This didn’t always work out.  If serfs had lords who were weak, they could choose not to defend the castle against invaders.</a:t>
            </a:r>
          </a:p>
          <a:p>
            <a:endParaRPr lang="en-US" baseline="0" dirty="0" smtClean="0"/>
          </a:p>
          <a:p>
            <a:r>
              <a:rPr lang="en-US" baseline="0" dirty="0" smtClean="0"/>
              <a:t>However, knights remained very loyal to their overlords.  In fact, it is from the knights that we get our code of chivalry: the ideas of being loyal to one’s master, of observing certain rules of warfare (not kicking an opponent while he is down), and treating women with respect and devotion.  Thus, the battles of armor-clad knight battling with each other becomes one of the most enduring symbols of the middle ages.</a:t>
            </a:r>
          </a:p>
          <a:p>
            <a:endParaRPr lang="en-US" baseline="0" dirty="0" smtClean="0"/>
          </a:p>
          <a:p>
            <a:r>
              <a:rPr lang="en-US" baseline="0" dirty="0" smtClean="0"/>
              <a:t>Unlike in Anglo-Saxon culture, Women in this culture had no voice, owned no property, and were considered subservient to men.  Her father’s or husband’s social class determined the level of respect she was entitled to.  Peasant women lived in an endless world of childbearing, housework, and fieldwork.  Women of higher status spent their time bearing children and supervising the household.</a:t>
            </a:r>
          </a:p>
        </p:txBody>
      </p:sp>
      <p:sp>
        <p:nvSpPr>
          <p:cNvPr id="4" name="Slide Number Placeholder 3"/>
          <p:cNvSpPr>
            <a:spLocks noGrp="1"/>
          </p:cNvSpPr>
          <p:nvPr>
            <p:ph type="sldNum" sz="quarter" idx="10"/>
          </p:nvPr>
        </p:nvSpPr>
        <p:spPr/>
        <p:txBody>
          <a:bodyPr/>
          <a:lstStyle/>
          <a:p>
            <a:fld id="{3D747BC9-5DC0-46C1-93F9-05AAA20AB866}" type="slidenum">
              <a:rPr lang="en-US" smtClean="0"/>
              <a:t>3</a:t>
            </a:fld>
            <a:endParaRPr lang="en-US"/>
          </a:p>
        </p:txBody>
      </p:sp>
    </p:spTree>
    <p:extLst>
      <p:ext uri="{BB962C8B-B14F-4D97-AF65-F5344CB8AC3E}">
        <p14:creationId xmlns:p14="http://schemas.microsoft.com/office/powerpoint/2010/main" val="111306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until this point, Ireland was a free and independent nation.  Henry’s invasion marks the beginning</a:t>
            </a:r>
            <a:r>
              <a:rPr lang="en-US" baseline="0" dirty="0" smtClean="0"/>
              <a:t> of almost 800 years of British domination.</a:t>
            </a:r>
          </a:p>
          <a:p>
            <a:endParaRPr lang="en-US" baseline="0" dirty="0" smtClean="0"/>
          </a:p>
          <a:p>
            <a:r>
              <a:rPr lang="en-US" baseline="0" dirty="0" smtClean="0"/>
              <a:t>King Henry II was a catholic king.  Even he was a vassal under the pope.  This demonstrates the stronghold Catholicism had over all of Europe.  The church also remained the center of cultural unity and learning.</a:t>
            </a:r>
            <a:endParaRPr lang="en-US" dirty="0"/>
          </a:p>
        </p:txBody>
      </p:sp>
      <p:sp>
        <p:nvSpPr>
          <p:cNvPr id="4" name="Slide Number Placeholder 3"/>
          <p:cNvSpPr>
            <a:spLocks noGrp="1"/>
          </p:cNvSpPr>
          <p:nvPr>
            <p:ph type="sldNum" sz="quarter" idx="10"/>
          </p:nvPr>
        </p:nvSpPr>
        <p:spPr/>
        <p:txBody>
          <a:bodyPr/>
          <a:lstStyle/>
          <a:p>
            <a:fld id="{3D747BC9-5DC0-46C1-93F9-05AAA20AB866}" type="slidenum">
              <a:rPr lang="en-US" smtClean="0"/>
              <a:t>4</a:t>
            </a:fld>
            <a:endParaRPr lang="en-US"/>
          </a:p>
        </p:txBody>
      </p:sp>
    </p:spTree>
    <p:extLst>
      <p:ext uri="{BB962C8B-B14F-4D97-AF65-F5344CB8AC3E}">
        <p14:creationId xmlns:p14="http://schemas.microsoft.com/office/powerpoint/2010/main" val="370270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to democratic order in England.  Though John had strong support from the Pope, the English Barons forced him to sign this document that took power away from the pope</a:t>
            </a:r>
            <a:r>
              <a:rPr lang="en-US" baseline="0" dirty="0" smtClean="0"/>
              <a:t> and gave that power over to the Barons: trial by jury and taxation only with representation in the legislature.  While this served as a great advancement for landowners, commoners still did not have any rights.  However, the Magna </a:t>
            </a:r>
            <a:r>
              <a:rPr lang="en-US" baseline="0" dirty="0" err="1" smtClean="0"/>
              <a:t>Carta</a:t>
            </a:r>
            <a:r>
              <a:rPr lang="en-US" baseline="0" dirty="0" smtClean="0"/>
              <a:t> laid the foundation for English constitutional law as well as American Democracy.</a:t>
            </a:r>
            <a:endParaRPr lang="en-US" dirty="0"/>
          </a:p>
        </p:txBody>
      </p:sp>
      <p:sp>
        <p:nvSpPr>
          <p:cNvPr id="4" name="Slide Number Placeholder 3"/>
          <p:cNvSpPr>
            <a:spLocks noGrp="1"/>
          </p:cNvSpPr>
          <p:nvPr>
            <p:ph type="sldNum" sz="quarter" idx="10"/>
          </p:nvPr>
        </p:nvSpPr>
        <p:spPr/>
        <p:txBody>
          <a:bodyPr/>
          <a:lstStyle/>
          <a:p>
            <a:fld id="{3D747BC9-5DC0-46C1-93F9-05AAA20AB866}" type="slidenum">
              <a:rPr lang="en-US" smtClean="0"/>
              <a:t>5</a:t>
            </a:fld>
            <a:endParaRPr lang="en-US"/>
          </a:p>
        </p:txBody>
      </p:sp>
    </p:spTree>
    <p:extLst>
      <p:ext uri="{BB962C8B-B14F-4D97-AF65-F5344CB8AC3E}">
        <p14:creationId xmlns:p14="http://schemas.microsoft.com/office/powerpoint/2010/main" val="234901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47BC9-5DC0-46C1-93F9-05AAA20AB866}" type="slidenum">
              <a:rPr lang="en-US" smtClean="0"/>
              <a:t>6</a:t>
            </a:fld>
            <a:endParaRPr lang="en-US"/>
          </a:p>
        </p:txBody>
      </p:sp>
    </p:spTree>
    <p:extLst>
      <p:ext uri="{BB962C8B-B14F-4D97-AF65-F5344CB8AC3E}">
        <p14:creationId xmlns:p14="http://schemas.microsoft.com/office/powerpoint/2010/main" val="40213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Hundred Years’ War was fought between England</a:t>
            </a:r>
            <a:r>
              <a:rPr lang="en-US" baseline="0" dirty="0" smtClean="0"/>
              <a:t> and France.  At its core, this conflict was over two English Kings who claimed the throne of France, Edward III and Henry V.  The war was unsuccessful for the English, but did help establish an English identity separate from their Norman invaders.  The English no longer saw themselves as knights in shining armor, but as yeoman (small landowners) with long bows (an invention in fact from Whales).</a:t>
            </a:r>
          </a:p>
          <a:p>
            <a:endParaRPr lang="en-US" baseline="0" dirty="0" smtClean="0"/>
          </a:p>
          <a:p>
            <a:r>
              <a:rPr lang="en-US" baseline="0" dirty="0" smtClean="0"/>
              <a:t>The Black Plague was especially significant at this time because it reduced the nation’s population by one third.  This caused a labor shortage and gave more bargaining power to the remaining vassals.  Many elected to move to towns and join the newly formed merchant class.  This outbreak of plague ensured the end of feudalism in England.</a:t>
            </a:r>
            <a:endParaRPr lang="en-US" dirty="0"/>
          </a:p>
        </p:txBody>
      </p:sp>
      <p:sp>
        <p:nvSpPr>
          <p:cNvPr id="4" name="Slide Number Placeholder 3"/>
          <p:cNvSpPr>
            <a:spLocks noGrp="1"/>
          </p:cNvSpPr>
          <p:nvPr>
            <p:ph type="sldNum" sz="quarter" idx="10"/>
          </p:nvPr>
        </p:nvSpPr>
        <p:spPr/>
        <p:txBody>
          <a:bodyPr/>
          <a:lstStyle/>
          <a:p>
            <a:fld id="{3D747BC9-5DC0-46C1-93F9-05AAA20AB866}" type="slidenum">
              <a:rPr lang="en-US" smtClean="0"/>
              <a:t>7</a:t>
            </a:fld>
            <a:endParaRPr lang="en-US"/>
          </a:p>
        </p:txBody>
      </p:sp>
    </p:spTree>
    <p:extLst>
      <p:ext uri="{BB962C8B-B14F-4D97-AF65-F5344CB8AC3E}">
        <p14:creationId xmlns:p14="http://schemas.microsoft.com/office/powerpoint/2010/main" val="282725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War</a:t>
            </a:r>
            <a:r>
              <a:rPr lang="en-US" baseline="0" dirty="0" smtClean="0"/>
              <a:t> of the Roses was a conflict between the houses of Lancaster and York.  Each claimed that his house was legitimately entitled to the throne of England</a:t>
            </a:r>
          </a:p>
          <a:p>
            <a:endParaRPr lang="en-US" baseline="0" dirty="0" smtClean="0"/>
          </a:p>
          <a:p>
            <a:r>
              <a:rPr lang="en-US" baseline="0" dirty="0" smtClean="0"/>
              <a:t>The Gutenberg press meant that for the first time in history, written work could be mass-produced and thus disseminated across towns, cities, and countries.  It meant that books were no longer rare and it meant that there was more than one copy in existence.  Books no longer needed to be hand written.</a:t>
            </a:r>
          </a:p>
          <a:p>
            <a:endParaRPr lang="en-US" baseline="0" dirty="0" smtClean="0"/>
          </a:p>
          <a:p>
            <a:r>
              <a:rPr lang="en-US" baseline="0" dirty="0" smtClean="0"/>
              <a:t>Le </a:t>
            </a:r>
            <a:r>
              <a:rPr lang="en-US" baseline="0" dirty="0" err="1" smtClean="0"/>
              <a:t>Morte</a:t>
            </a:r>
            <a:r>
              <a:rPr lang="en-US" baseline="0" dirty="0" smtClean="0"/>
              <a:t> </a:t>
            </a:r>
            <a:r>
              <a:rPr lang="en-US" baseline="0" dirty="0" err="1" smtClean="0"/>
              <a:t>Darthur</a:t>
            </a:r>
            <a:r>
              <a:rPr lang="en-US" baseline="0" dirty="0" smtClean="0"/>
              <a:t> was written by Thomas Malory.  It is a compilation of the Arthurian Legends.</a:t>
            </a:r>
          </a:p>
          <a:p>
            <a:endParaRPr lang="en-US" baseline="0" dirty="0" smtClean="0"/>
          </a:p>
          <a:p>
            <a:r>
              <a:rPr lang="en-US" baseline="0" dirty="0" smtClean="0"/>
              <a:t>Henry VII was from the house of Lancaster (the victors of the War of the Roses), but he married Elizabeth of York, thus uniting the two houses and giving both a legitimate claim to the throne.  His last name is Tudor, so he is often referred to as the first Tudor king.  His ascent to the throne marks the beginning of the English Renaissance.</a:t>
            </a:r>
          </a:p>
        </p:txBody>
      </p:sp>
      <p:sp>
        <p:nvSpPr>
          <p:cNvPr id="4" name="Slide Number Placeholder 3"/>
          <p:cNvSpPr>
            <a:spLocks noGrp="1"/>
          </p:cNvSpPr>
          <p:nvPr>
            <p:ph type="sldNum" sz="quarter" idx="10"/>
          </p:nvPr>
        </p:nvSpPr>
        <p:spPr/>
        <p:txBody>
          <a:bodyPr/>
          <a:lstStyle/>
          <a:p>
            <a:fld id="{3D747BC9-5DC0-46C1-93F9-05AAA20AB866}" type="slidenum">
              <a:rPr lang="en-US" smtClean="0"/>
              <a:t>9</a:t>
            </a:fld>
            <a:endParaRPr lang="en-US"/>
          </a:p>
        </p:txBody>
      </p:sp>
    </p:spTree>
    <p:extLst>
      <p:ext uri="{BB962C8B-B14F-4D97-AF65-F5344CB8AC3E}">
        <p14:creationId xmlns:p14="http://schemas.microsoft.com/office/powerpoint/2010/main" val="90275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47BC9-5DC0-46C1-93F9-05AAA20AB866}" type="slidenum">
              <a:rPr lang="en-US" smtClean="0"/>
              <a:t>11</a:t>
            </a:fld>
            <a:endParaRPr lang="en-US"/>
          </a:p>
        </p:txBody>
      </p:sp>
    </p:spTree>
    <p:extLst>
      <p:ext uri="{BB962C8B-B14F-4D97-AF65-F5344CB8AC3E}">
        <p14:creationId xmlns:p14="http://schemas.microsoft.com/office/powerpoint/2010/main" val="86107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79D72-8477-4DF0-980B-566743FBCD5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136356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79D72-8477-4DF0-980B-566743FBCD5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83207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79D72-8477-4DF0-980B-566743FBCD5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61864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79D72-8477-4DF0-980B-566743FBCD5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59534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79D72-8477-4DF0-980B-566743FBCD5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15351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79D72-8477-4DF0-980B-566743FBCD5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38117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79D72-8477-4DF0-980B-566743FBCD53}"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93099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79D72-8477-4DF0-980B-566743FBCD53}"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289432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79D72-8477-4DF0-980B-566743FBCD53}"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25312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79D72-8477-4DF0-980B-566743FBCD5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395455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79D72-8477-4DF0-980B-566743FBCD5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1ACA4-A137-4D6B-A881-5CC72B68BF24}" type="slidenum">
              <a:rPr lang="en-US" smtClean="0"/>
              <a:t>‹#›</a:t>
            </a:fld>
            <a:endParaRPr lang="en-US"/>
          </a:p>
        </p:txBody>
      </p:sp>
    </p:spTree>
    <p:extLst>
      <p:ext uri="{BB962C8B-B14F-4D97-AF65-F5344CB8AC3E}">
        <p14:creationId xmlns:p14="http://schemas.microsoft.com/office/powerpoint/2010/main" val="334036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79D72-8477-4DF0-980B-566743FBCD53}"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1ACA4-A137-4D6B-A881-5CC72B68BF24}" type="slidenum">
              <a:rPr lang="en-US" smtClean="0"/>
              <a:t>‹#›</a:t>
            </a:fld>
            <a:endParaRPr lang="en-US"/>
          </a:p>
        </p:txBody>
      </p:sp>
    </p:spTree>
    <p:extLst>
      <p:ext uri="{BB962C8B-B14F-4D97-AF65-F5344CB8AC3E}">
        <p14:creationId xmlns:p14="http://schemas.microsoft.com/office/powerpoint/2010/main" val="209951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FM2THezuzl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Middle Ages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7161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Middle English</a:t>
            </a:r>
            <a:endParaRPr lang="en-US" dirty="0"/>
          </a:p>
        </p:txBody>
      </p:sp>
      <p:sp>
        <p:nvSpPr>
          <p:cNvPr id="3" name="Content Placeholder 2"/>
          <p:cNvSpPr>
            <a:spLocks noGrp="1"/>
          </p:cNvSpPr>
          <p:nvPr>
            <p:ph idx="1"/>
          </p:nvPr>
        </p:nvSpPr>
        <p:spPr/>
        <p:txBody>
          <a:bodyPr/>
          <a:lstStyle/>
          <a:p>
            <a:r>
              <a:rPr lang="en-US" dirty="0" smtClean="0"/>
              <a:t>Recognize it this time?</a:t>
            </a:r>
          </a:p>
          <a:p>
            <a:pPr marL="0" indent="0">
              <a:buNone/>
            </a:pPr>
            <a:r>
              <a:rPr lang="en-US" dirty="0" err="1"/>
              <a:t>Oure</a:t>
            </a:r>
            <a:r>
              <a:rPr lang="en-US" dirty="0"/>
              <a:t> </a:t>
            </a:r>
            <a:r>
              <a:rPr lang="en-US" dirty="0" err="1"/>
              <a:t>fadir</a:t>
            </a:r>
            <a:r>
              <a:rPr lang="en-US" dirty="0"/>
              <a:t> that art in </a:t>
            </a:r>
            <a:r>
              <a:rPr lang="en-US" dirty="0" err="1"/>
              <a:t>heuenes</a:t>
            </a:r>
            <a:r>
              <a:rPr lang="en-US" dirty="0"/>
              <a:t>, </a:t>
            </a:r>
            <a:r>
              <a:rPr lang="en-US" dirty="0" err="1"/>
              <a:t>halewid</a:t>
            </a:r>
            <a:r>
              <a:rPr lang="en-US" dirty="0"/>
              <a:t> be </a:t>
            </a:r>
            <a:r>
              <a:rPr lang="en-US" dirty="0" err="1"/>
              <a:t>thi</a:t>
            </a:r>
            <a:r>
              <a:rPr lang="en-US" dirty="0"/>
              <a:t> name; </a:t>
            </a:r>
            <a:r>
              <a:rPr lang="en-US" dirty="0" err="1"/>
              <a:t>thi</a:t>
            </a:r>
            <a:r>
              <a:rPr lang="en-US" dirty="0"/>
              <a:t> </a:t>
            </a:r>
            <a:r>
              <a:rPr lang="en-US" dirty="0" err="1"/>
              <a:t>kyndoom</a:t>
            </a:r>
            <a:r>
              <a:rPr lang="en-US" dirty="0"/>
              <a:t> come to; be </a:t>
            </a:r>
            <a:r>
              <a:rPr lang="en-US" dirty="0" err="1"/>
              <a:t>thi</a:t>
            </a:r>
            <a:r>
              <a:rPr lang="en-US" dirty="0"/>
              <a:t> </a:t>
            </a:r>
            <a:r>
              <a:rPr lang="en-US" dirty="0" err="1"/>
              <a:t>wille</a:t>
            </a:r>
            <a:r>
              <a:rPr lang="en-US" dirty="0"/>
              <a:t> don in </a:t>
            </a:r>
            <a:r>
              <a:rPr lang="en-US" dirty="0" err="1"/>
              <a:t>erthe</a:t>
            </a:r>
            <a:r>
              <a:rPr lang="en-US" dirty="0"/>
              <a:t> as in </a:t>
            </a:r>
            <a:r>
              <a:rPr lang="en-US" dirty="0" err="1"/>
              <a:t>heuene</a:t>
            </a:r>
            <a:r>
              <a:rPr lang="en-US" dirty="0"/>
              <a:t>: </a:t>
            </a:r>
            <a:r>
              <a:rPr lang="en-US" dirty="0" err="1"/>
              <a:t>gyue</a:t>
            </a:r>
            <a:r>
              <a:rPr lang="en-US" dirty="0"/>
              <a:t> to us this </a:t>
            </a:r>
            <a:r>
              <a:rPr lang="en-US" dirty="0" err="1"/>
              <a:t>dai</a:t>
            </a:r>
            <a:r>
              <a:rPr lang="en-US" dirty="0"/>
              <a:t> </a:t>
            </a:r>
            <a:r>
              <a:rPr lang="en-US" dirty="0" err="1"/>
              <a:t>oure</a:t>
            </a:r>
            <a:r>
              <a:rPr lang="en-US" dirty="0"/>
              <a:t> breed </a:t>
            </a:r>
            <a:r>
              <a:rPr lang="en-US" dirty="0" err="1"/>
              <a:t>ouer</a:t>
            </a:r>
            <a:r>
              <a:rPr lang="en-US" dirty="0"/>
              <a:t> </a:t>
            </a:r>
            <a:r>
              <a:rPr lang="en-US" dirty="0" err="1"/>
              <a:t>othir</a:t>
            </a:r>
            <a:r>
              <a:rPr lang="en-US" dirty="0"/>
              <a:t> </a:t>
            </a:r>
            <a:r>
              <a:rPr lang="en-US" dirty="0" err="1"/>
              <a:t>substaunce</a:t>
            </a:r>
            <a:r>
              <a:rPr lang="en-US" dirty="0"/>
              <a:t>; and </a:t>
            </a:r>
            <a:r>
              <a:rPr lang="en-US" dirty="0" err="1"/>
              <a:t>forgyue</a:t>
            </a:r>
            <a:r>
              <a:rPr lang="en-US" dirty="0"/>
              <a:t> to us </a:t>
            </a:r>
            <a:r>
              <a:rPr lang="en-US" dirty="0" err="1"/>
              <a:t>oure</a:t>
            </a:r>
            <a:r>
              <a:rPr lang="en-US" dirty="0"/>
              <a:t> </a:t>
            </a:r>
            <a:r>
              <a:rPr lang="en-US" dirty="0" err="1"/>
              <a:t>dettis</a:t>
            </a:r>
            <a:r>
              <a:rPr lang="en-US" dirty="0"/>
              <a:t>, as we </a:t>
            </a:r>
            <a:r>
              <a:rPr lang="en-US" dirty="0" err="1"/>
              <a:t>forgyuen</a:t>
            </a:r>
            <a:r>
              <a:rPr lang="en-US" dirty="0"/>
              <a:t> to </a:t>
            </a:r>
            <a:r>
              <a:rPr lang="en-US" dirty="0" err="1"/>
              <a:t>oure</a:t>
            </a:r>
            <a:r>
              <a:rPr lang="en-US" dirty="0"/>
              <a:t> </a:t>
            </a:r>
            <a:r>
              <a:rPr lang="en-US" dirty="0" err="1"/>
              <a:t>gettouris</a:t>
            </a:r>
            <a:r>
              <a:rPr lang="en-US" dirty="0"/>
              <a:t>; and </a:t>
            </a:r>
            <a:r>
              <a:rPr lang="en-US" dirty="0" err="1"/>
              <a:t>lede</a:t>
            </a:r>
            <a:r>
              <a:rPr lang="en-US" dirty="0"/>
              <a:t> us not in to </a:t>
            </a:r>
            <a:r>
              <a:rPr lang="en-US" dirty="0" err="1"/>
              <a:t>temptacioun</a:t>
            </a:r>
            <a:r>
              <a:rPr lang="en-US" dirty="0"/>
              <a:t>, but </a:t>
            </a:r>
            <a:r>
              <a:rPr lang="en-US" dirty="0" err="1"/>
              <a:t>delyuere</a:t>
            </a:r>
            <a:r>
              <a:rPr lang="en-US" dirty="0"/>
              <a:t> us fro </a:t>
            </a:r>
            <a:r>
              <a:rPr lang="en-US" dirty="0" err="1"/>
              <a:t>yuel</a:t>
            </a:r>
            <a:r>
              <a:rPr lang="en-US" dirty="0"/>
              <a:t>.</a:t>
            </a:r>
          </a:p>
          <a:p>
            <a:endParaRPr lang="en-US" dirty="0"/>
          </a:p>
        </p:txBody>
      </p:sp>
      <p:sp>
        <p:nvSpPr>
          <p:cNvPr id="4" name="Rectangle 3"/>
          <p:cNvSpPr/>
          <p:nvPr/>
        </p:nvSpPr>
        <p:spPr>
          <a:xfrm>
            <a:off x="228600" y="5867400"/>
            <a:ext cx="1676400" cy="369332"/>
          </a:xfrm>
          <a:prstGeom prst="rect">
            <a:avLst/>
          </a:prstGeom>
        </p:spPr>
        <p:txBody>
          <a:bodyPr wrap="square">
            <a:spAutoFit/>
          </a:bodyPr>
          <a:lstStyle/>
          <a:p>
            <a:r>
              <a:rPr lang="en-US" dirty="0" smtClean="0">
                <a:hlinkClick r:id="rId2"/>
              </a:rPr>
              <a:t>Video Clip</a:t>
            </a:r>
            <a:endParaRPr lang="en-US" dirty="0"/>
          </a:p>
        </p:txBody>
      </p:sp>
    </p:spTree>
    <p:extLst>
      <p:ext uri="{BB962C8B-B14F-4D97-AF65-F5344CB8AC3E}">
        <p14:creationId xmlns:p14="http://schemas.microsoft.com/office/powerpoint/2010/main" val="2632194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Lord’s Prayer Middle English Style</a:t>
            </a:r>
            <a:endParaRPr lang="en-US" dirty="0"/>
          </a:p>
        </p:txBody>
      </p:sp>
      <p:sp>
        <p:nvSpPr>
          <p:cNvPr id="5" name="Content Placeholder 4"/>
          <p:cNvSpPr>
            <a:spLocks noGrp="1"/>
          </p:cNvSpPr>
          <p:nvPr>
            <p:ph sz="half" idx="1"/>
          </p:nvPr>
        </p:nvSpPr>
        <p:spPr/>
        <p:txBody>
          <a:bodyPr>
            <a:normAutofit fontScale="62500" lnSpcReduction="20000"/>
          </a:bodyPr>
          <a:lstStyle/>
          <a:p>
            <a:pPr marL="0" indent="0">
              <a:lnSpc>
                <a:spcPct val="120000"/>
              </a:lnSpc>
              <a:spcBef>
                <a:spcPts val="0"/>
              </a:spcBef>
              <a:buNone/>
            </a:pPr>
            <a:r>
              <a:rPr lang="en-US" dirty="0" smtClean="0">
                <a:effectLst/>
              </a:rPr>
              <a:t>Our Father, which art in heaven,</a:t>
            </a:r>
            <a:br>
              <a:rPr lang="en-US" dirty="0" smtClean="0">
                <a:effectLst/>
              </a:rPr>
            </a:br>
            <a:r>
              <a:rPr lang="en-US" dirty="0" smtClean="0">
                <a:effectLst/>
              </a:rPr>
              <a:t>Hallowed be thy Name.</a:t>
            </a:r>
            <a:br>
              <a:rPr lang="en-US" dirty="0" smtClean="0">
                <a:effectLst/>
              </a:rPr>
            </a:br>
            <a:r>
              <a:rPr lang="en-US" dirty="0" smtClean="0">
                <a:effectLst/>
              </a:rPr>
              <a:t>Thy Kingdom come. </a:t>
            </a:r>
            <a:br>
              <a:rPr lang="en-US" dirty="0" smtClean="0">
                <a:effectLst/>
              </a:rPr>
            </a:br>
            <a:r>
              <a:rPr lang="en-US" dirty="0" smtClean="0">
                <a:effectLst/>
              </a:rPr>
              <a:t>Thy will be done in earth, </a:t>
            </a:r>
            <a:br>
              <a:rPr lang="en-US" dirty="0" smtClean="0">
                <a:effectLst/>
              </a:rPr>
            </a:br>
            <a:r>
              <a:rPr lang="en-US" dirty="0" smtClean="0">
                <a:effectLst/>
              </a:rPr>
              <a:t>As it is in heaven.</a:t>
            </a:r>
            <a:br>
              <a:rPr lang="en-US" dirty="0" smtClean="0">
                <a:effectLst/>
              </a:rPr>
            </a:br>
            <a:r>
              <a:rPr lang="en-US" dirty="0" smtClean="0">
                <a:effectLst/>
              </a:rPr>
              <a:t>Give us this day our daily bread.</a:t>
            </a:r>
            <a:br>
              <a:rPr lang="en-US" dirty="0" smtClean="0">
                <a:effectLst/>
              </a:rPr>
            </a:br>
            <a:r>
              <a:rPr lang="en-US" dirty="0" smtClean="0">
                <a:effectLst/>
              </a:rPr>
              <a:t>And forgive us our trespasses,</a:t>
            </a:r>
            <a:br>
              <a:rPr lang="en-US" dirty="0" smtClean="0">
                <a:effectLst/>
              </a:rPr>
            </a:br>
            <a:r>
              <a:rPr lang="en-US" dirty="0" smtClean="0">
                <a:effectLst/>
              </a:rPr>
              <a:t>As we forgive them that trespass against us. </a:t>
            </a:r>
            <a:br>
              <a:rPr lang="en-US" dirty="0" smtClean="0">
                <a:effectLst/>
              </a:rPr>
            </a:br>
            <a:r>
              <a:rPr lang="en-US" dirty="0" smtClean="0">
                <a:effectLst/>
              </a:rPr>
              <a:t>And lead us not into temptation, </a:t>
            </a:r>
            <a:br>
              <a:rPr lang="en-US" dirty="0" smtClean="0">
                <a:effectLst/>
              </a:rPr>
            </a:br>
            <a:r>
              <a:rPr lang="en-US" dirty="0" smtClean="0">
                <a:effectLst/>
              </a:rPr>
              <a:t>But deliver us from evil. </a:t>
            </a:r>
            <a:br>
              <a:rPr lang="en-US" dirty="0" smtClean="0">
                <a:effectLst/>
              </a:rPr>
            </a:br>
            <a:r>
              <a:rPr lang="en-US" dirty="0" smtClean="0">
                <a:effectLst/>
              </a:rPr>
              <a:t>For </a:t>
            </a:r>
            <a:r>
              <a:rPr lang="en-US" dirty="0" err="1" smtClean="0">
                <a:effectLst/>
              </a:rPr>
              <a:t>thine</a:t>
            </a:r>
            <a:r>
              <a:rPr lang="en-US" dirty="0" smtClean="0">
                <a:effectLst/>
              </a:rPr>
              <a:t> is the kingdom, </a:t>
            </a:r>
          </a:p>
          <a:p>
            <a:pPr marL="0" indent="0">
              <a:lnSpc>
                <a:spcPct val="120000"/>
              </a:lnSpc>
              <a:spcBef>
                <a:spcPts val="0"/>
              </a:spcBef>
              <a:buNone/>
            </a:pPr>
            <a:r>
              <a:rPr lang="en-US" dirty="0" smtClean="0">
                <a:effectLst/>
              </a:rPr>
              <a:t>The power, and the glory, </a:t>
            </a:r>
          </a:p>
          <a:p>
            <a:pPr marL="0" indent="0">
              <a:lnSpc>
                <a:spcPct val="120000"/>
              </a:lnSpc>
              <a:spcBef>
                <a:spcPts val="0"/>
              </a:spcBef>
              <a:buNone/>
            </a:pPr>
            <a:r>
              <a:rPr lang="en-US" dirty="0" smtClean="0">
                <a:effectLst/>
              </a:rPr>
              <a:t>For ever and ever. </a:t>
            </a:r>
          </a:p>
          <a:p>
            <a:pPr marL="0" indent="0">
              <a:lnSpc>
                <a:spcPct val="120000"/>
              </a:lnSpc>
              <a:spcBef>
                <a:spcPts val="0"/>
              </a:spcBef>
              <a:buNone/>
            </a:pPr>
            <a:r>
              <a:rPr lang="en-US" dirty="0" smtClean="0">
                <a:effectLst/>
              </a:rPr>
              <a:t>Amen.</a:t>
            </a:r>
          </a:p>
          <a:p>
            <a:endParaRPr lang="en-US" dirty="0"/>
          </a:p>
        </p:txBody>
      </p:sp>
      <p:sp>
        <p:nvSpPr>
          <p:cNvPr id="6" name="Content Placeholder 5"/>
          <p:cNvSpPr>
            <a:spLocks noGrp="1"/>
          </p:cNvSpPr>
          <p:nvPr>
            <p:ph sz="half" idx="2"/>
          </p:nvPr>
        </p:nvSpPr>
        <p:spPr/>
        <p:txBody>
          <a:bodyPr>
            <a:normAutofit fontScale="62500" lnSpcReduction="20000"/>
          </a:bodyPr>
          <a:lstStyle/>
          <a:p>
            <a:pPr marL="0" indent="0">
              <a:lnSpc>
                <a:spcPct val="120000"/>
              </a:lnSpc>
              <a:spcBef>
                <a:spcPts val="0"/>
              </a:spcBef>
              <a:buNone/>
            </a:pPr>
            <a:r>
              <a:rPr lang="en-US" dirty="0" err="1" smtClean="0"/>
              <a:t>Oure</a:t>
            </a:r>
            <a:r>
              <a:rPr lang="en-US" dirty="0" smtClean="0"/>
              <a:t> </a:t>
            </a:r>
            <a:r>
              <a:rPr lang="en-US" dirty="0" err="1" smtClean="0"/>
              <a:t>fadir</a:t>
            </a:r>
            <a:r>
              <a:rPr lang="en-US" dirty="0" smtClean="0"/>
              <a:t> that art in </a:t>
            </a:r>
            <a:r>
              <a:rPr lang="en-US" dirty="0" err="1" smtClean="0"/>
              <a:t>heuenes</a:t>
            </a:r>
            <a:r>
              <a:rPr lang="en-US" dirty="0" smtClean="0"/>
              <a:t>, </a:t>
            </a:r>
          </a:p>
          <a:p>
            <a:pPr marL="0" indent="0">
              <a:lnSpc>
                <a:spcPct val="120000"/>
              </a:lnSpc>
              <a:spcBef>
                <a:spcPts val="0"/>
              </a:spcBef>
              <a:buNone/>
            </a:pPr>
            <a:r>
              <a:rPr lang="en-US" dirty="0" err="1" smtClean="0"/>
              <a:t>halewid</a:t>
            </a:r>
            <a:r>
              <a:rPr lang="en-US" dirty="0" smtClean="0"/>
              <a:t> be </a:t>
            </a:r>
            <a:r>
              <a:rPr lang="en-US" dirty="0" err="1" smtClean="0"/>
              <a:t>thi</a:t>
            </a:r>
            <a:r>
              <a:rPr lang="en-US" dirty="0" smtClean="0"/>
              <a:t> name; </a:t>
            </a:r>
          </a:p>
          <a:p>
            <a:pPr marL="0" indent="0">
              <a:lnSpc>
                <a:spcPct val="120000"/>
              </a:lnSpc>
              <a:spcBef>
                <a:spcPts val="0"/>
              </a:spcBef>
              <a:buNone/>
            </a:pPr>
            <a:r>
              <a:rPr lang="en-US" dirty="0" err="1" smtClean="0"/>
              <a:t>thi</a:t>
            </a:r>
            <a:r>
              <a:rPr lang="en-US" dirty="0" smtClean="0"/>
              <a:t> </a:t>
            </a:r>
            <a:r>
              <a:rPr lang="en-US" dirty="0" err="1" smtClean="0"/>
              <a:t>kyndoom</a:t>
            </a:r>
            <a:r>
              <a:rPr lang="en-US" dirty="0" smtClean="0"/>
              <a:t> come to; </a:t>
            </a:r>
          </a:p>
          <a:p>
            <a:pPr marL="0" indent="0">
              <a:lnSpc>
                <a:spcPct val="120000"/>
              </a:lnSpc>
              <a:spcBef>
                <a:spcPts val="0"/>
              </a:spcBef>
              <a:buNone/>
            </a:pPr>
            <a:r>
              <a:rPr lang="en-US" dirty="0" smtClean="0"/>
              <a:t>be </a:t>
            </a:r>
            <a:r>
              <a:rPr lang="en-US" dirty="0" err="1" smtClean="0"/>
              <a:t>thi</a:t>
            </a:r>
            <a:r>
              <a:rPr lang="en-US" dirty="0" smtClean="0"/>
              <a:t> </a:t>
            </a:r>
            <a:r>
              <a:rPr lang="en-US" dirty="0" err="1" smtClean="0"/>
              <a:t>wille</a:t>
            </a:r>
            <a:r>
              <a:rPr lang="en-US" dirty="0" smtClean="0"/>
              <a:t> don in </a:t>
            </a:r>
            <a:r>
              <a:rPr lang="en-US" dirty="0" err="1" smtClean="0"/>
              <a:t>erthe</a:t>
            </a:r>
            <a:r>
              <a:rPr lang="en-US" dirty="0" smtClean="0"/>
              <a:t> </a:t>
            </a:r>
          </a:p>
          <a:p>
            <a:pPr marL="0" indent="0">
              <a:lnSpc>
                <a:spcPct val="120000"/>
              </a:lnSpc>
              <a:spcBef>
                <a:spcPts val="0"/>
              </a:spcBef>
              <a:buNone/>
            </a:pPr>
            <a:r>
              <a:rPr lang="en-US" dirty="0" smtClean="0"/>
              <a:t>as in </a:t>
            </a:r>
            <a:r>
              <a:rPr lang="en-US" dirty="0" err="1" smtClean="0"/>
              <a:t>heuene</a:t>
            </a:r>
            <a:r>
              <a:rPr lang="en-US" dirty="0" smtClean="0"/>
              <a:t>: </a:t>
            </a:r>
          </a:p>
          <a:p>
            <a:pPr marL="0" indent="0">
              <a:lnSpc>
                <a:spcPct val="120000"/>
              </a:lnSpc>
              <a:spcBef>
                <a:spcPts val="0"/>
              </a:spcBef>
              <a:buNone/>
            </a:pPr>
            <a:r>
              <a:rPr lang="en-US" dirty="0" err="1" smtClean="0"/>
              <a:t>gyue</a:t>
            </a:r>
            <a:r>
              <a:rPr lang="en-US" dirty="0" smtClean="0"/>
              <a:t> to us this </a:t>
            </a:r>
            <a:r>
              <a:rPr lang="en-US" dirty="0" err="1" smtClean="0"/>
              <a:t>dai</a:t>
            </a:r>
            <a:r>
              <a:rPr lang="en-US" dirty="0" smtClean="0"/>
              <a:t> </a:t>
            </a:r>
            <a:r>
              <a:rPr lang="en-US" dirty="0" err="1" smtClean="0"/>
              <a:t>oure</a:t>
            </a:r>
            <a:r>
              <a:rPr lang="en-US" dirty="0" smtClean="0"/>
              <a:t> breed </a:t>
            </a:r>
            <a:r>
              <a:rPr lang="en-US" dirty="0" err="1" smtClean="0"/>
              <a:t>ouer</a:t>
            </a:r>
            <a:r>
              <a:rPr lang="en-US" dirty="0" smtClean="0"/>
              <a:t> </a:t>
            </a:r>
            <a:r>
              <a:rPr lang="en-US" dirty="0" err="1" smtClean="0"/>
              <a:t>othir</a:t>
            </a:r>
            <a:r>
              <a:rPr lang="en-US" dirty="0" smtClean="0"/>
              <a:t> </a:t>
            </a:r>
            <a:r>
              <a:rPr lang="en-US" dirty="0" err="1" smtClean="0"/>
              <a:t>substaunce</a:t>
            </a:r>
            <a:r>
              <a:rPr lang="en-US" dirty="0" smtClean="0"/>
              <a:t>; </a:t>
            </a:r>
          </a:p>
          <a:p>
            <a:pPr marL="0" indent="0">
              <a:lnSpc>
                <a:spcPct val="120000"/>
              </a:lnSpc>
              <a:spcBef>
                <a:spcPts val="0"/>
              </a:spcBef>
              <a:buNone/>
            </a:pPr>
            <a:r>
              <a:rPr lang="en-US" dirty="0" smtClean="0"/>
              <a:t>and </a:t>
            </a:r>
            <a:r>
              <a:rPr lang="en-US" dirty="0" err="1" smtClean="0"/>
              <a:t>forgyue</a:t>
            </a:r>
            <a:r>
              <a:rPr lang="en-US" dirty="0" smtClean="0"/>
              <a:t> to us </a:t>
            </a:r>
            <a:r>
              <a:rPr lang="en-US" dirty="0" err="1" smtClean="0"/>
              <a:t>oure</a:t>
            </a:r>
            <a:r>
              <a:rPr lang="en-US" dirty="0" smtClean="0"/>
              <a:t> </a:t>
            </a:r>
            <a:r>
              <a:rPr lang="en-US" dirty="0" err="1" smtClean="0"/>
              <a:t>dettis</a:t>
            </a:r>
            <a:r>
              <a:rPr lang="en-US" dirty="0" smtClean="0"/>
              <a:t>, </a:t>
            </a:r>
          </a:p>
          <a:p>
            <a:pPr marL="0" indent="0">
              <a:lnSpc>
                <a:spcPct val="120000"/>
              </a:lnSpc>
              <a:spcBef>
                <a:spcPts val="0"/>
              </a:spcBef>
              <a:buNone/>
            </a:pPr>
            <a:r>
              <a:rPr lang="en-US" dirty="0" smtClean="0"/>
              <a:t>as we </a:t>
            </a:r>
            <a:r>
              <a:rPr lang="en-US" dirty="0" err="1" smtClean="0"/>
              <a:t>forgyuen</a:t>
            </a:r>
            <a:r>
              <a:rPr lang="en-US" dirty="0" smtClean="0"/>
              <a:t> to </a:t>
            </a:r>
            <a:r>
              <a:rPr lang="en-US" dirty="0" err="1" smtClean="0"/>
              <a:t>oure</a:t>
            </a:r>
            <a:r>
              <a:rPr lang="en-US" dirty="0" smtClean="0"/>
              <a:t> </a:t>
            </a:r>
            <a:r>
              <a:rPr lang="en-US" dirty="0" err="1" smtClean="0"/>
              <a:t>gettouris</a:t>
            </a:r>
            <a:r>
              <a:rPr lang="en-US" dirty="0" smtClean="0"/>
              <a:t>; </a:t>
            </a:r>
          </a:p>
          <a:p>
            <a:pPr marL="0" indent="0">
              <a:lnSpc>
                <a:spcPct val="120000"/>
              </a:lnSpc>
              <a:spcBef>
                <a:spcPts val="0"/>
              </a:spcBef>
              <a:buNone/>
            </a:pPr>
            <a:r>
              <a:rPr lang="en-US" dirty="0" smtClean="0"/>
              <a:t>and </a:t>
            </a:r>
            <a:r>
              <a:rPr lang="en-US" dirty="0" err="1" smtClean="0"/>
              <a:t>lede</a:t>
            </a:r>
            <a:r>
              <a:rPr lang="en-US" dirty="0" smtClean="0"/>
              <a:t> us not in to </a:t>
            </a:r>
            <a:r>
              <a:rPr lang="en-US" dirty="0" err="1" smtClean="0"/>
              <a:t>temptacioun</a:t>
            </a:r>
            <a:r>
              <a:rPr lang="en-US" dirty="0" smtClean="0"/>
              <a:t>, </a:t>
            </a:r>
          </a:p>
          <a:p>
            <a:pPr marL="0" indent="0">
              <a:lnSpc>
                <a:spcPct val="120000"/>
              </a:lnSpc>
              <a:spcBef>
                <a:spcPts val="0"/>
              </a:spcBef>
              <a:buNone/>
            </a:pPr>
            <a:r>
              <a:rPr lang="en-US" dirty="0" smtClean="0"/>
              <a:t>but </a:t>
            </a:r>
            <a:r>
              <a:rPr lang="en-US" dirty="0" err="1" smtClean="0"/>
              <a:t>delyuere</a:t>
            </a:r>
            <a:r>
              <a:rPr lang="en-US" dirty="0" smtClean="0"/>
              <a:t> us fro </a:t>
            </a:r>
            <a:r>
              <a:rPr lang="en-US" dirty="0" err="1" smtClean="0"/>
              <a:t>yuel</a:t>
            </a:r>
            <a:r>
              <a:rPr lang="en-US" dirty="0" smtClean="0"/>
              <a:t>.</a:t>
            </a:r>
          </a:p>
          <a:p>
            <a:endParaRPr lang="en-US" dirty="0"/>
          </a:p>
        </p:txBody>
      </p:sp>
    </p:spTree>
    <p:extLst>
      <p:ext uri="{BB962C8B-B14F-4D97-AF65-F5344CB8AC3E}">
        <p14:creationId xmlns:p14="http://schemas.microsoft.com/office/powerpoint/2010/main" val="2210997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447800"/>
            <a:ext cx="9144000" cy="487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1066-1099</a:t>
            </a:r>
            <a:endParaRPr lang="en-US" dirty="0"/>
          </a:p>
        </p:txBody>
      </p:sp>
      <p:sp>
        <p:nvSpPr>
          <p:cNvPr id="3" name="Content Placeholder 2"/>
          <p:cNvSpPr>
            <a:spLocks noGrp="1"/>
          </p:cNvSpPr>
          <p:nvPr>
            <p:ph idx="1"/>
          </p:nvPr>
        </p:nvSpPr>
        <p:spPr>
          <a:xfrm>
            <a:off x="457200" y="1905000"/>
            <a:ext cx="8229600" cy="4414057"/>
          </a:xfrm>
        </p:spPr>
        <p:txBody>
          <a:bodyPr>
            <a:normAutofit/>
          </a:bodyPr>
          <a:lstStyle/>
          <a:p>
            <a:r>
              <a:rPr lang="en-US" dirty="0" smtClean="0"/>
              <a:t>1066 Norman Invasion</a:t>
            </a:r>
          </a:p>
          <a:p>
            <a:pPr lvl="1"/>
            <a:r>
              <a:rPr lang="en-US" dirty="0" smtClean="0"/>
              <a:t>Normans left a legacy of law and order and cultural unity on the Anglo-Saxon culture</a:t>
            </a:r>
          </a:p>
          <a:p>
            <a:r>
              <a:rPr lang="en-US" dirty="0" smtClean="0"/>
              <a:t>1086 </a:t>
            </a:r>
            <a:r>
              <a:rPr lang="en-US" dirty="0" err="1" smtClean="0"/>
              <a:t>Domesday</a:t>
            </a:r>
            <a:r>
              <a:rPr lang="en-US" dirty="0" smtClean="0"/>
              <a:t> Book compiled by order of William the Conqueror</a:t>
            </a:r>
          </a:p>
          <a:p>
            <a:r>
              <a:rPr lang="en-US" dirty="0" smtClean="0"/>
              <a:t>1095 Crusades begin</a:t>
            </a:r>
            <a:endParaRPr lang="en-US" dirty="0"/>
          </a:p>
        </p:txBody>
      </p:sp>
    </p:spTree>
    <p:extLst>
      <p:ext uri="{BB962C8B-B14F-4D97-AF65-F5344CB8AC3E}">
        <p14:creationId xmlns:p14="http://schemas.microsoft.com/office/powerpoint/2010/main" val="2159046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1100-1149</a:t>
            </a:r>
            <a:endParaRPr lang="en-US" dirty="0">
              <a:solidFill>
                <a:schemeClr val="bg1"/>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4737" b="32807"/>
          <a:stretch/>
        </p:blipFill>
        <p:spPr>
          <a:xfrm>
            <a:off x="2590800" y="1510834"/>
            <a:ext cx="6248401" cy="5198777"/>
          </a:xfrm>
          <a:prstGeom prst="rect">
            <a:avLst/>
          </a:prstGeom>
        </p:spPr>
      </p:pic>
      <p:sp>
        <p:nvSpPr>
          <p:cNvPr id="6" name="TextBox 5"/>
          <p:cNvSpPr txBox="1"/>
          <p:nvPr/>
        </p:nvSpPr>
        <p:spPr>
          <a:xfrm>
            <a:off x="5069305" y="2173069"/>
            <a:ext cx="1295400" cy="646331"/>
          </a:xfrm>
          <a:prstGeom prst="rect">
            <a:avLst/>
          </a:prstGeom>
          <a:noFill/>
        </p:spPr>
        <p:txBody>
          <a:bodyPr wrap="square" rtlCol="0">
            <a:spAutoFit/>
          </a:bodyPr>
          <a:lstStyle/>
          <a:p>
            <a:pPr algn="ctr"/>
            <a:r>
              <a:rPr lang="en-US" dirty="0" smtClean="0"/>
              <a:t>William the Conqueror</a:t>
            </a:r>
            <a:endParaRPr lang="en-US" dirty="0"/>
          </a:p>
        </p:txBody>
      </p:sp>
      <p:sp>
        <p:nvSpPr>
          <p:cNvPr id="3" name="Content Placeholder 2"/>
          <p:cNvSpPr>
            <a:spLocks noGrp="1"/>
          </p:cNvSpPr>
          <p:nvPr>
            <p:ph idx="1"/>
          </p:nvPr>
        </p:nvSpPr>
        <p:spPr>
          <a:xfrm>
            <a:off x="304800" y="2660916"/>
            <a:ext cx="3124200" cy="1544915"/>
          </a:xfrm>
        </p:spPr>
        <p:txBody>
          <a:bodyPr/>
          <a:lstStyle/>
          <a:p>
            <a:r>
              <a:rPr lang="en-US" dirty="0" smtClean="0">
                <a:solidFill>
                  <a:schemeClr val="bg1"/>
                </a:solidFill>
              </a:rPr>
              <a:t>Rise of Feudalism</a:t>
            </a:r>
            <a:endParaRPr lang="en-US" dirty="0">
              <a:solidFill>
                <a:schemeClr val="bg1"/>
              </a:solidFill>
            </a:endParaRPr>
          </a:p>
        </p:txBody>
      </p:sp>
      <p:sp>
        <p:nvSpPr>
          <p:cNvPr id="7" name="TextBox 6"/>
          <p:cNvSpPr txBox="1"/>
          <p:nvPr/>
        </p:nvSpPr>
        <p:spPr>
          <a:xfrm>
            <a:off x="4688305" y="3244697"/>
            <a:ext cx="2057400" cy="369332"/>
          </a:xfrm>
          <a:prstGeom prst="rect">
            <a:avLst/>
          </a:prstGeom>
          <a:noFill/>
        </p:spPr>
        <p:txBody>
          <a:bodyPr wrap="square" rtlCol="0">
            <a:spAutoFit/>
          </a:bodyPr>
          <a:lstStyle/>
          <a:p>
            <a:pPr algn="ctr"/>
            <a:r>
              <a:rPr lang="en-US" dirty="0" smtClean="0"/>
              <a:t>Barons/Landowners</a:t>
            </a:r>
            <a:endParaRPr lang="en-US" dirty="0"/>
          </a:p>
        </p:txBody>
      </p:sp>
      <p:sp>
        <p:nvSpPr>
          <p:cNvPr id="8" name="TextBox 7"/>
          <p:cNvSpPr txBox="1"/>
          <p:nvPr/>
        </p:nvSpPr>
        <p:spPr>
          <a:xfrm>
            <a:off x="5067300" y="4343400"/>
            <a:ext cx="1295400" cy="369332"/>
          </a:xfrm>
          <a:prstGeom prst="rect">
            <a:avLst/>
          </a:prstGeom>
          <a:noFill/>
        </p:spPr>
        <p:txBody>
          <a:bodyPr wrap="square" rtlCol="0">
            <a:spAutoFit/>
          </a:bodyPr>
          <a:lstStyle/>
          <a:p>
            <a:pPr algn="ctr"/>
            <a:r>
              <a:rPr lang="en-US" dirty="0" smtClean="0"/>
              <a:t>Knights</a:t>
            </a:r>
            <a:endParaRPr lang="en-US" dirty="0"/>
          </a:p>
        </p:txBody>
      </p:sp>
      <p:sp>
        <p:nvSpPr>
          <p:cNvPr id="9" name="TextBox 8"/>
          <p:cNvSpPr txBox="1"/>
          <p:nvPr/>
        </p:nvSpPr>
        <p:spPr>
          <a:xfrm>
            <a:off x="5067300" y="5562600"/>
            <a:ext cx="1295400" cy="369332"/>
          </a:xfrm>
          <a:prstGeom prst="rect">
            <a:avLst/>
          </a:prstGeom>
          <a:noFill/>
        </p:spPr>
        <p:txBody>
          <a:bodyPr wrap="square" rtlCol="0">
            <a:spAutoFit/>
          </a:bodyPr>
          <a:lstStyle/>
          <a:p>
            <a:pPr algn="ctr"/>
            <a:r>
              <a:rPr lang="en-US" dirty="0" smtClean="0"/>
              <a:t>Serfs</a:t>
            </a:r>
            <a:endParaRPr lang="en-US" dirty="0"/>
          </a:p>
        </p:txBody>
      </p:sp>
      <p:sp>
        <p:nvSpPr>
          <p:cNvPr id="4" name="TextBox 3"/>
          <p:cNvSpPr txBox="1"/>
          <p:nvPr/>
        </p:nvSpPr>
        <p:spPr>
          <a:xfrm>
            <a:off x="6288505" y="1600200"/>
            <a:ext cx="1788695" cy="369332"/>
          </a:xfrm>
          <a:prstGeom prst="rect">
            <a:avLst/>
          </a:prstGeom>
          <a:noFill/>
        </p:spPr>
        <p:txBody>
          <a:bodyPr wrap="square" rtlCol="0">
            <a:spAutoFit/>
          </a:bodyPr>
          <a:lstStyle/>
          <a:p>
            <a:r>
              <a:rPr lang="en-US" dirty="0" smtClean="0"/>
              <a:t>Pope</a:t>
            </a:r>
            <a:endParaRPr lang="en-US" dirty="0"/>
          </a:p>
        </p:txBody>
      </p:sp>
      <p:cxnSp>
        <p:nvCxnSpPr>
          <p:cNvPr id="13" name="Straight Arrow Connector 12"/>
          <p:cNvCxnSpPr/>
          <p:nvPr/>
        </p:nvCxnSpPr>
        <p:spPr>
          <a:xfrm flipH="1" flipV="1">
            <a:off x="5715001" y="1600200"/>
            <a:ext cx="649704" cy="184666"/>
          </a:xfrm>
          <a:prstGeom prst="straightConnector1">
            <a:avLst/>
          </a:prstGeom>
          <a:ln w="76200">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915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1150-1199</a:t>
            </a:r>
            <a:endParaRPr lang="en-US" dirty="0"/>
          </a:p>
        </p:txBody>
      </p:sp>
      <p:sp>
        <p:nvSpPr>
          <p:cNvPr id="3" name="Content Placeholder 2"/>
          <p:cNvSpPr>
            <a:spLocks noGrp="1"/>
          </p:cNvSpPr>
          <p:nvPr>
            <p:ph sz="half" idx="1"/>
          </p:nvPr>
        </p:nvSpPr>
        <p:spPr/>
        <p:txBody>
          <a:bodyPr/>
          <a:lstStyle/>
          <a:p>
            <a:r>
              <a:rPr lang="en-US" dirty="0" smtClean="0"/>
              <a:t>1171 King Henry II invades Ireland</a:t>
            </a:r>
          </a:p>
          <a:p>
            <a:r>
              <a:rPr lang="en-US" dirty="0" smtClean="0"/>
              <a:t>Circa 1170 Chretien de Troyes writes </a:t>
            </a:r>
            <a:r>
              <a:rPr lang="en-US" i="1" dirty="0" smtClean="0"/>
              <a:t>Lancelot</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199"/>
            <a:ext cx="3733800" cy="478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22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6400" y="-8021"/>
            <a:ext cx="5604711" cy="69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1200-1249</a:t>
            </a:r>
            <a:endParaRPr lang="en-US" dirty="0"/>
          </a:p>
        </p:txBody>
      </p:sp>
      <p:sp>
        <p:nvSpPr>
          <p:cNvPr id="3" name="Content Placeholder 2"/>
          <p:cNvSpPr>
            <a:spLocks noGrp="1"/>
          </p:cNvSpPr>
          <p:nvPr>
            <p:ph idx="1"/>
          </p:nvPr>
        </p:nvSpPr>
        <p:spPr/>
        <p:txBody>
          <a:bodyPr/>
          <a:lstStyle/>
          <a:p>
            <a:r>
              <a:rPr lang="en-US" dirty="0" smtClean="0"/>
              <a:t>1215 King John is forced to sign Magna </a:t>
            </a:r>
            <a:r>
              <a:rPr lang="en-US" dirty="0" err="1" smtClean="0"/>
              <a:t>Carta</a:t>
            </a:r>
            <a:endParaRPr lang="en-US" dirty="0" smtClean="0"/>
          </a:p>
          <a:p>
            <a:pPr lvl="1"/>
            <a:r>
              <a:rPr lang="en-US" dirty="0" smtClean="0"/>
              <a:t>Barons forced him to sign</a:t>
            </a:r>
            <a:endParaRPr lang="en-US" dirty="0"/>
          </a:p>
        </p:txBody>
      </p:sp>
    </p:spTree>
    <p:extLst>
      <p:ext uri="{BB962C8B-B14F-4D97-AF65-F5344CB8AC3E}">
        <p14:creationId xmlns:p14="http://schemas.microsoft.com/office/powerpoint/2010/main" val="2731683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FFF200"/>
            </a:gs>
            <a:gs pos="30000">
              <a:srgbClr val="FF7A00"/>
            </a:gs>
            <a:gs pos="83000">
              <a:srgbClr val="FF0300"/>
            </a:gs>
            <a:gs pos="100000">
              <a:srgbClr val="4D0808"/>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1250-1299</a:t>
            </a:r>
            <a:endParaRPr lang="en-US" dirty="0"/>
          </a:p>
        </p:txBody>
      </p:sp>
      <p:sp>
        <p:nvSpPr>
          <p:cNvPr id="7" name="Content Placeholder 6"/>
          <p:cNvSpPr>
            <a:spLocks noGrp="1"/>
          </p:cNvSpPr>
          <p:nvPr>
            <p:ph sz="half" idx="2"/>
          </p:nvPr>
        </p:nvSpPr>
        <p:spPr/>
        <p:txBody>
          <a:bodyPr/>
          <a:lstStyle/>
          <a:p>
            <a:r>
              <a:rPr lang="en-US" dirty="0" smtClean="0"/>
              <a:t>1250 Commoners allowed in Parliament</a:t>
            </a:r>
          </a:p>
          <a:p>
            <a:r>
              <a:rPr lang="en-US" dirty="0" smtClean="0"/>
              <a:t>1266-1273 Thomas Aquinas writes </a:t>
            </a:r>
            <a:r>
              <a:rPr lang="en-US" i="1" dirty="0" smtClean="0"/>
              <a:t>Summa </a:t>
            </a:r>
            <a:r>
              <a:rPr lang="en-US" i="1" dirty="0" err="1" smtClean="0"/>
              <a:t>Theologica</a:t>
            </a:r>
            <a:endParaRPr lang="en-US" i="1" dirty="0" smtClean="0"/>
          </a:p>
          <a:p>
            <a:r>
              <a:rPr lang="en-US" dirty="0" smtClean="0"/>
              <a:t>1270 Crusades end</a:t>
            </a:r>
          </a:p>
          <a:p>
            <a:r>
              <a:rPr lang="en-US" dirty="0" smtClean="0"/>
              <a:t>1296 Edward I invades Scotland, declares himself king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429000" cy="437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8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4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1300-1349</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1337 Hundred Years’ War Begins</a:t>
            </a:r>
          </a:p>
          <a:p>
            <a:pPr lvl="1"/>
            <a:r>
              <a:rPr lang="en-US" dirty="0" smtClean="0">
                <a:solidFill>
                  <a:schemeClr val="bg1"/>
                </a:solidFill>
              </a:rPr>
              <a:t>1327-1377 Edward III</a:t>
            </a:r>
          </a:p>
          <a:p>
            <a:pPr lvl="1"/>
            <a:r>
              <a:rPr lang="en-US" dirty="0" smtClean="0">
                <a:solidFill>
                  <a:schemeClr val="bg1"/>
                </a:solidFill>
              </a:rPr>
              <a:t>1413-1422 Henry V</a:t>
            </a:r>
          </a:p>
          <a:p>
            <a:r>
              <a:rPr lang="en-US" dirty="0" smtClean="0">
                <a:solidFill>
                  <a:schemeClr val="bg1"/>
                </a:solidFill>
              </a:rPr>
              <a:t>1348 Black Plague strikes England</a:t>
            </a:r>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4010025" cy="297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47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81000" y="-36095"/>
            <a:ext cx="84582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1350-1399</a:t>
            </a:r>
            <a:endParaRPr lang="en-US" dirty="0"/>
          </a:p>
        </p:txBody>
      </p:sp>
      <p:sp>
        <p:nvSpPr>
          <p:cNvPr id="3" name="Content Placeholder 2"/>
          <p:cNvSpPr>
            <a:spLocks noGrp="1"/>
          </p:cNvSpPr>
          <p:nvPr>
            <p:ph idx="1"/>
          </p:nvPr>
        </p:nvSpPr>
        <p:spPr/>
        <p:txBody>
          <a:bodyPr>
            <a:normAutofit lnSpcReduction="10000"/>
          </a:bodyPr>
          <a:lstStyle/>
          <a:p>
            <a:r>
              <a:rPr lang="en-US" dirty="0" smtClean="0"/>
              <a:t>1362 English Language used to open Parliament</a:t>
            </a:r>
          </a:p>
          <a:p>
            <a:r>
              <a:rPr lang="en-US" dirty="0" smtClean="0"/>
              <a:t>1375</a:t>
            </a:r>
            <a:r>
              <a:rPr lang="en-US" i="1" dirty="0" smtClean="0"/>
              <a:t> Sir Gawain and the Green Knight</a:t>
            </a:r>
            <a:r>
              <a:rPr lang="en-US" dirty="0" smtClean="0"/>
              <a:t> written</a:t>
            </a:r>
          </a:p>
          <a:p>
            <a:r>
              <a:rPr lang="en-US" dirty="0" smtClean="0"/>
              <a:t>1378 Robin Hood stories appear</a:t>
            </a:r>
          </a:p>
          <a:p>
            <a:r>
              <a:rPr lang="en-US" dirty="0" smtClean="0"/>
              <a:t>1380 Bible translated into English for first time</a:t>
            </a:r>
          </a:p>
          <a:p>
            <a:r>
              <a:rPr lang="en-US" dirty="0" smtClean="0"/>
              <a:t>1387 Chaucer begins </a:t>
            </a:r>
            <a:r>
              <a:rPr lang="en-US" i="1" dirty="0" smtClean="0"/>
              <a:t>Canterbury Tales</a:t>
            </a:r>
            <a:endParaRPr lang="en-US" dirty="0" smtClean="0"/>
          </a:p>
          <a:p>
            <a:r>
              <a:rPr lang="en-US" dirty="0" smtClean="0"/>
              <a:t>1381 Peasants’ Revolt in England</a:t>
            </a:r>
          </a:p>
          <a:p>
            <a:r>
              <a:rPr lang="en-US" dirty="0" smtClean="0"/>
              <a:t>1399 King Richard II deposed</a:t>
            </a:r>
            <a:endParaRPr lang="en-US" dirty="0"/>
          </a:p>
        </p:txBody>
      </p:sp>
    </p:spTree>
    <p:extLst>
      <p:ext uri="{BB962C8B-B14F-4D97-AF65-F5344CB8AC3E}">
        <p14:creationId xmlns:p14="http://schemas.microsoft.com/office/powerpoint/2010/main" val="268598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1000"/>
                    </a14:imgEffect>
                    <a14:imgEffect>
                      <a14:brightnessContrast contrast="-58000"/>
                    </a14:imgEffect>
                  </a14:imgLayer>
                </a14:imgProps>
              </a:ext>
              <a:ext uri="{28A0092B-C50C-407E-A947-70E740481C1C}">
                <a14:useLocalDpi xmlns:a14="http://schemas.microsoft.com/office/drawing/2010/main" val="0"/>
              </a:ext>
            </a:extLst>
          </a:blip>
          <a:srcRect/>
          <a:stretch>
            <a:fillRect/>
          </a:stretch>
        </p:blipFill>
        <p:spPr bwMode="auto">
          <a:xfrm>
            <a:off x="1447800" y="1"/>
            <a:ext cx="58118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rPr>
              <a:t>1400-1485</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1431 Joan of Arc burned at the stake by English</a:t>
            </a:r>
          </a:p>
          <a:p>
            <a:r>
              <a:rPr lang="en-US" dirty="0" smtClean="0">
                <a:solidFill>
                  <a:schemeClr val="bg1"/>
                </a:solidFill>
              </a:rPr>
              <a:t>1455 First book printed with Gutenberg press</a:t>
            </a:r>
          </a:p>
          <a:p>
            <a:r>
              <a:rPr lang="en-US" dirty="0" smtClean="0">
                <a:solidFill>
                  <a:schemeClr val="bg1"/>
                </a:solidFill>
              </a:rPr>
              <a:t>1455-1485 War of the Roses</a:t>
            </a:r>
          </a:p>
          <a:p>
            <a:r>
              <a:rPr lang="en-US" dirty="0" smtClean="0">
                <a:solidFill>
                  <a:schemeClr val="bg1"/>
                </a:solidFill>
              </a:rPr>
              <a:t>1485 </a:t>
            </a:r>
            <a:r>
              <a:rPr lang="en-US" i="1" dirty="0" smtClean="0">
                <a:solidFill>
                  <a:schemeClr val="bg1"/>
                </a:solidFill>
              </a:rPr>
              <a:t>Le </a:t>
            </a:r>
            <a:r>
              <a:rPr lang="en-US" i="1" dirty="0" err="1" smtClean="0">
                <a:solidFill>
                  <a:schemeClr val="bg1"/>
                </a:solidFill>
              </a:rPr>
              <a:t>Morte</a:t>
            </a:r>
            <a:r>
              <a:rPr lang="en-US" i="1" dirty="0" smtClean="0">
                <a:solidFill>
                  <a:schemeClr val="bg1"/>
                </a:solidFill>
              </a:rPr>
              <a:t> </a:t>
            </a:r>
            <a:r>
              <a:rPr lang="en-US" i="1" dirty="0" err="1" smtClean="0">
                <a:solidFill>
                  <a:schemeClr val="bg1"/>
                </a:solidFill>
              </a:rPr>
              <a:t>Darthur</a:t>
            </a:r>
            <a:r>
              <a:rPr lang="en-US" dirty="0" smtClean="0">
                <a:solidFill>
                  <a:schemeClr val="bg1"/>
                </a:solidFill>
              </a:rPr>
              <a:t> first published</a:t>
            </a:r>
          </a:p>
          <a:p>
            <a:r>
              <a:rPr lang="en-US" dirty="0" smtClean="0">
                <a:solidFill>
                  <a:schemeClr val="bg1"/>
                </a:solidFill>
              </a:rPr>
              <a:t>1485 Henry VII crowned king</a:t>
            </a:r>
            <a:endParaRPr lang="en-US" dirty="0">
              <a:solidFill>
                <a:schemeClr val="bg1"/>
              </a:solidFill>
            </a:endParaRPr>
          </a:p>
        </p:txBody>
      </p:sp>
    </p:spTree>
    <p:extLst>
      <p:ext uri="{BB962C8B-B14F-4D97-AF65-F5344CB8AC3E}">
        <p14:creationId xmlns:p14="http://schemas.microsoft.com/office/powerpoint/2010/main" val="162959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1274</Words>
  <Application>Microsoft Office PowerPoint</Application>
  <PresentationFormat>On-screen Show (4:3)</PresentationFormat>
  <Paragraphs>96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Middle Ages</vt:lpstr>
      <vt:lpstr>1066-1099</vt:lpstr>
      <vt:lpstr>1100-1149</vt:lpstr>
      <vt:lpstr>1150-1199</vt:lpstr>
      <vt:lpstr>1200-1249</vt:lpstr>
      <vt:lpstr>1250-1299</vt:lpstr>
      <vt:lpstr>1300-1349</vt:lpstr>
      <vt:lpstr>1350-1399</vt:lpstr>
      <vt:lpstr>1400-1485</vt:lpstr>
      <vt:lpstr>A Look at Middle English</vt:lpstr>
      <vt:lpstr>Lord’s Prayer Middle English Style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Ages</dc:title>
  <dc:creator>MRR</dc:creator>
  <cp:lastModifiedBy>McCune, Mariah</cp:lastModifiedBy>
  <cp:revision>18</cp:revision>
  <dcterms:created xsi:type="dcterms:W3CDTF">2012-12-31T16:25:06Z</dcterms:created>
  <dcterms:modified xsi:type="dcterms:W3CDTF">2013-01-30T22:09:15Z</dcterms:modified>
</cp:coreProperties>
</file>