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8" r:id="rId3"/>
    <p:sldId id="257" r:id="rId4"/>
    <p:sldId id="259" r:id="rId5"/>
    <p:sldId id="260" r:id="rId6"/>
    <p:sldId id="261" r:id="rId7"/>
    <p:sldId id="262" r:id="rId8"/>
    <p:sldId id="263" r:id="rId9"/>
    <p:sldId id="264" r:id="rId10"/>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7CB24F4D-1029-4103-BE5F-4E220A5375A1}" type="datetimeFigureOut">
              <a:rPr lang="en-US" smtClean="0"/>
              <a:t>9/7/2012</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D168BA0E-790C-4CEC-9DDA-5991DD5CFA9F}" type="slidenum">
              <a:rPr lang="en-US" smtClean="0"/>
              <a:t>‹#›</a:t>
            </a:fld>
            <a:endParaRPr lang="en-US"/>
          </a:p>
        </p:txBody>
      </p:sp>
    </p:spTree>
    <p:extLst>
      <p:ext uri="{BB962C8B-B14F-4D97-AF65-F5344CB8AC3E}">
        <p14:creationId xmlns:p14="http://schemas.microsoft.com/office/powerpoint/2010/main" val="35529366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375EF37-1FE9-49C0-A615-F5D982D9198D}"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77E8-3BE4-4583-81E7-D84CF40F27C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5EF37-1FE9-49C0-A615-F5D982D9198D}"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5EF37-1FE9-49C0-A615-F5D982D9198D}"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375EF37-1FE9-49C0-A615-F5D982D9198D}"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77E8-3BE4-4583-81E7-D84CF40F27C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5EF37-1FE9-49C0-A615-F5D982D9198D}"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375EF37-1FE9-49C0-A615-F5D982D9198D}" type="datetimeFigureOut">
              <a:rPr lang="en-US" smtClean="0"/>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375EF37-1FE9-49C0-A615-F5D982D9198D}" type="datetimeFigureOut">
              <a:rPr lang="en-US" smtClean="0"/>
              <a:t>9/7/2012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75EF37-1FE9-49C0-A615-F5D982D9198D}" type="datetimeFigureOut">
              <a:rPr lang="en-US" smtClean="0"/>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5EF37-1FE9-49C0-A615-F5D982D9198D}" type="datetimeFigureOut">
              <a:rPr lang="en-US" smtClean="0"/>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5EF37-1FE9-49C0-A615-F5D982D9198D}" type="datetimeFigureOut">
              <a:rPr lang="en-US" smtClean="0"/>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5EF37-1FE9-49C0-A615-F5D982D9198D}" type="datetimeFigureOut">
              <a:rPr lang="en-US" smtClean="0"/>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77E8-3BE4-4583-81E7-D84CF40F27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375EF37-1FE9-49C0-A615-F5D982D9198D}" type="datetimeFigureOut">
              <a:rPr lang="en-US" smtClean="0"/>
              <a:t>9/7/2012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37777E8-3BE4-4583-81E7-D84CF40F27C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Annotating a text</a:t>
            </a:r>
            <a:endParaRPr lang="en-US" dirty="0"/>
          </a:p>
        </p:txBody>
      </p:sp>
    </p:spTree>
    <p:extLst>
      <p:ext uri="{BB962C8B-B14F-4D97-AF65-F5344CB8AC3E}">
        <p14:creationId xmlns:p14="http://schemas.microsoft.com/office/powerpoint/2010/main" val="108370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Annotation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Annotation is the active reading of a text</a:t>
            </a:r>
          </a:p>
          <a:p>
            <a:pPr lvl="1"/>
            <a:r>
              <a:rPr lang="en-US" dirty="0" smtClean="0"/>
              <a:t>Requires</a:t>
            </a:r>
          </a:p>
          <a:p>
            <a:pPr lvl="2"/>
            <a:r>
              <a:rPr lang="en-US" dirty="0" smtClean="0"/>
              <a:t>Highlighting key details</a:t>
            </a:r>
          </a:p>
          <a:p>
            <a:pPr lvl="2"/>
            <a:r>
              <a:rPr lang="en-US" dirty="0" smtClean="0"/>
              <a:t>Writing notes in the margin</a:t>
            </a:r>
          </a:p>
          <a:p>
            <a:pPr lvl="3"/>
            <a:r>
              <a:rPr lang="en-US" dirty="0" smtClean="0"/>
              <a:t>Questions (Q)</a:t>
            </a:r>
          </a:p>
          <a:p>
            <a:pPr lvl="3"/>
            <a:r>
              <a:rPr lang="en-US" dirty="0" smtClean="0"/>
              <a:t>Connections (C)</a:t>
            </a:r>
          </a:p>
          <a:p>
            <a:pPr lvl="3"/>
            <a:r>
              <a:rPr lang="en-US" dirty="0" smtClean="0"/>
              <a:t>Predictions (P)</a:t>
            </a:r>
          </a:p>
          <a:p>
            <a:pPr lvl="3"/>
            <a:r>
              <a:rPr lang="en-US" dirty="0" smtClean="0"/>
              <a:t>Inferences (I)</a:t>
            </a:r>
          </a:p>
          <a:p>
            <a:pPr lvl="3"/>
            <a:r>
              <a:rPr lang="en-US" dirty="0" smtClean="0"/>
              <a:t>Summaries (S)</a:t>
            </a:r>
          </a:p>
          <a:p>
            <a:pPr lvl="3"/>
            <a:r>
              <a:rPr lang="en-US" dirty="0" smtClean="0"/>
              <a:t>Literary Device (L)</a:t>
            </a:r>
          </a:p>
          <a:p>
            <a:pPr lvl="3"/>
            <a:r>
              <a:rPr lang="en-US" dirty="0" smtClean="0"/>
              <a:t>Genre-specific Elements (E)</a:t>
            </a:r>
            <a:endParaRPr lang="en-US" dirty="0"/>
          </a:p>
        </p:txBody>
      </p:sp>
    </p:spTree>
    <p:extLst>
      <p:ext uri="{BB962C8B-B14F-4D97-AF65-F5344CB8AC3E}">
        <p14:creationId xmlns:p14="http://schemas.microsoft.com/office/powerpoint/2010/main" val="2510958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(Q)</a:t>
            </a:r>
            <a:endParaRPr lang="en-US" dirty="0"/>
          </a:p>
        </p:txBody>
      </p:sp>
      <p:sp>
        <p:nvSpPr>
          <p:cNvPr id="3" name="Content Placeholder 2"/>
          <p:cNvSpPr>
            <a:spLocks noGrp="1"/>
          </p:cNvSpPr>
          <p:nvPr>
            <p:ph sz="quarter" idx="13"/>
          </p:nvPr>
        </p:nvSpPr>
        <p:spPr>
          <a:xfrm>
            <a:off x="457200" y="1600200"/>
            <a:ext cx="6248400" cy="4525963"/>
          </a:xfrm>
        </p:spPr>
        <p:txBody>
          <a:bodyPr>
            <a:normAutofit/>
          </a:bodyPr>
          <a:lstStyle/>
          <a:p>
            <a:r>
              <a:rPr lang="en-US" sz="2400" dirty="0" smtClean="0"/>
              <a:t>Highlight moments in the text that make you ask:</a:t>
            </a:r>
          </a:p>
          <a:p>
            <a:pPr lvl="1"/>
            <a:r>
              <a:rPr lang="en-US" sz="2400" dirty="0" smtClean="0"/>
              <a:t>Why</a:t>
            </a:r>
          </a:p>
          <a:p>
            <a:pPr lvl="1"/>
            <a:r>
              <a:rPr lang="en-US" sz="2400" dirty="0" smtClean="0"/>
              <a:t>How</a:t>
            </a:r>
          </a:p>
          <a:p>
            <a:r>
              <a:rPr lang="en-US" sz="2400" dirty="0" smtClean="0"/>
              <a:t>Then write your question in the margin.</a:t>
            </a:r>
          </a:p>
          <a:p>
            <a:r>
              <a:rPr lang="en-US" sz="2400" dirty="0" smtClean="0"/>
              <a:t>Example from “Black Boy:”</a:t>
            </a:r>
          </a:p>
          <a:p>
            <a:pPr marL="457200" lvl="1" indent="0">
              <a:buNone/>
            </a:pPr>
            <a:r>
              <a:rPr lang="en-US" sz="2400" dirty="0" smtClean="0"/>
              <a:t>“She went </a:t>
            </a:r>
            <a:r>
              <a:rPr lang="en-US" sz="2400" dirty="0"/>
              <a:t>into the house and I waited, terrified, wondering what she was about.  Presently she returned with more money and another note; she also had a long stick</a:t>
            </a:r>
            <a:r>
              <a:rPr lang="en-US" sz="2400" dirty="0" smtClean="0"/>
              <a:t>.”</a:t>
            </a:r>
            <a:endParaRPr lang="en-US" sz="2400" dirty="0"/>
          </a:p>
        </p:txBody>
      </p:sp>
      <p:sp>
        <p:nvSpPr>
          <p:cNvPr id="4" name="TextBox 3"/>
          <p:cNvSpPr txBox="1"/>
          <p:nvPr/>
        </p:nvSpPr>
        <p:spPr>
          <a:xfrm>
            <a:off x="6400800" y="2511441"/>
            <a:ext cx="2590800" cy="1754326"/>
          </a:xfrm>
          <a:prstGeom prst="rect">
            <a:avLst/>
          </a:prstGeom>
          <a:noFill/>
          <a:ln>
            <a:solidFill>
              <a:schemeClr val="tx1"/>
            </a:solidFill>
          </a:ln>
        </p:spPr>
        <p:txBody>
          <a:bodyPr wrap="square" rtlCol="0">
            <a:spAutoFit/>
          </a:bodyPr>
          <a:lstStyle/>
          <a:p>
            <a:r>
              <a:rPr lang="en-US" dirty="0" smtClean="0"/>
              <a:t>Q-Knowing as we do that the family is poor, why might the mother be willing to risk losing the money rather than going to the store herself?</a:t>
            </a:r>
            <a:endParaRPr lang="en-US" dirty="0"/>
          </a:p>
        </p:txBody>
      </p:sp>
      <p:cxnSp>
        <p:nvCxnSpPr>
          <p:cNvPr id="6" name="Straight Arrow Connector 5"/>
          <p:cNvCxnSpPr>
            <a:stCxn id="4" idx="1"/>
          </p:cNvCxnSpPr>
          <p:nvPr/>
        </p:nvCxnSpPr>
        <p:spPr>
          <a:xfrm flipH="1">
            <a:off x="5653585" y="3388604"/>
            <a:ext cx="747215" cy="7604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37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(C)</a:t>
            </a:r>
            <a:endParaRPr lang="en-US" dirty="0"/>
          </a:p>
        </p:txBody>
      </p:sp>
      <p:sp>
        <p:nvSpPr>
          <p:cNvPr id="3" name="Content Placeholder 2"/>
          <p:cNvSpPr>
            <a:spLocks noGrp="1"/>
          </p:cNvSpPr>
          <p:nvPr>
            <p:ph sz="quarter" idx="13"/>
          </p:nvPr>
        </p:nvSpPr>
        <p:spPr>
          <a:xfrm>
            <a:off x="457200" y="1600200"/>
            <a:ext cx="6172200" cy="4876800"/>
          </a:xfrm>
        </p:spPr>
        <p:txBody>
          <a:bodyPr>
            <a:normAutofit/>
          </a:bodyPr>
          <a:lstStyle/>
          <a:p>
            <a:r>
              <a:rPr lang="en-US" sz="2400" dirty="0" smtClean="0"/>
              <a:t>Connections are places that remind you of:</a:t>
            </a:r>
          </a:p>
          <a:p>
            <a:pPr lvl="1"/>
            <a:r>
              <a:rPr lang="en-US" sz="2400" dirty="0" smtClean="0"/>
              <a:t>Something you’ve experienced personally</a:t>
            </a:r>
          </a:p>
          <a:p>
            <a:pPr lvl="1"/>
            <a:r>
              <a:rPr lang="en-US" sz="2400" dirty="0" smtClean="0"/>
              <a:t>Another book or story you have read</a:t>
            </a:r>
          </a:p>
          <a:p>
            <a:pPr lvl="1"/>
            <a:r>
              <a:rPr lang="en-US" sz="2400" dirty="0" smtClean="0"/>
              <a:t>Something happening in the world today or in history</a:t>
            </a:r>
          </a:p>
          <a:p>
            <a:r>
              <a:rPr lang="en-US" sz="2400" dirty="0" smtClean="0"/>
              <a:t>Example from “</a:t>
            </a:r>
            <a:r>
              <a:rPr lang="en-US" sz="2400" dirty="0" err="1" smtClean="0"/>
              <a:t>Mericans</a:t>
            </a:r>
            <a:r>
              <a:rPr lang="en-US" sz="2400" dirty="0" smtClean="0"/>
              <a:t>:” </a:t>
            </a:r>
          </a:p>
          <a:p>
            <a:pPr marL="0" indent="0">
              <a:buNone/>
            </a:pPr>
            <a:r>
              <a:rPr lang="en-US" sz="2400" dirty="0" smtClean="0"/>
              <a:t>“The awful grandmother makes me kneel and fold my hands.”</a:t>
            </a:r>
            <a:endParaRPr lang="en-US" sz="2400" dirty="0"/>
          </a:p>
        </p:txBody>
      </p:sp>
      <p:sp>
        <p:nvSpPr>
          <p:cNvPr id="4" name="TextBox 3"/>
          <p:cNvSpPr txBox="1"/>
          <p:nvPr/>
        </p:nvSpPr>
        <p:spPr>
          <a:xfrm>
            <a:off x="6659539" y="2743200"/>
            <a:ext cx="2362200" cy="2862322"/>
          </a:xfrm>
          <a:prstGeom prst="rect">
            <a:avLst/>
          </a:prstGeom>
          <a:noFill/>
          <a:ln>
            <a:solidFill>
              <a:schemeClr val="tx1"/>
            </a:solidFill>
          </a:ln>
        </p:spPr>
        <p:txBody>
          <a:bodyPr wrap="square" rtlCol="0">
            <a:spAutoFit/>
          </a:bodyPr>
          <a:lstStyle/>
          <a:p>
            <a:r>
              <a:rPr lang="en-US" dirty="0" smtClean="0"/>
              <a:t>C-I attended a Catholic university and this reminds me of the first mass service I ever went to.  My Catholic friends were patient with me, but never before had I needed to get on my knees to talk to God.</a:t>
            </a:r>
            <a:endParaRPr lang="en-US" dirty="0"/>
          </a:p>
        </p:txBody>
      </p:sp>
      <p:cxnSp>
        <p:nvCxnSpPr>
          <p:cNvPr id="6" name="Straight Arrow Connector 5"/>
          <p:cNvCxnSpPr>
            <a:stCxn id="4" idx="1"/>
          </p:cNvCxnSpPr>
          <p:nvPr/>
        </p:nvCxnSpPr>
        <p:spPr>
          <a:xfrm flipH="1">
            <a:off x="5821339" y="4174361"/>
            <a:ext cx="838200" cy="321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223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 (P)</a:t>
            </a:r>
            <a:endParaRPr lang="en-US" dirty="0"/>
          </a:p>
        </p:txBody>
      </p:sp>
      <p:sp>
        <p:nvSpPr>
          <p:cNvPr id="3" name="Content Placeholder 2"/>
          <p:cNvSpPr>
            <a:spLocks noGrp="1"/>
          </p:cNvSpPr>
          <p:nvPr>
            <p:ph sz="quarter" idx="13"/>
          </p:nvPr>
        </p:nvSpPr>
        <p:spPr>
          <a:xfrm>
            <a:off x="457200" y="1600200"/>
            <a:ext cx="5410200" cy="4525963"/>
          </a:xfrm>
        </p:spPr>
        <p:txBody>
          <a:bodyPr>
            <a:normAutofit/>
          </a:bodyPr>
          <a:lstStyle/>
          <a:p>
            <a:r>
              <a:rPr lang="en-US" sz="2400" dirty="0" smtClean="0"/>
              <a:t>Part way through your reading, you should ask yourself, what will happen next?</a:t>
            </a:r>
          </a:p>
          <a:p>
            <a:pPr lvl="1"/>
            <a:r>
              <a:rPr lang="en-US" sz="2400" dirty="0" smtClean="0"/>
              <a:t>Highlight that moment</a:t>
            </a:r>
          </a:p>
          <a:p>
            <a:pPr lvl="1"/>
            <a:r>
              <a:rPr lang="en-US" sz="2400" dirty="0" smtClean="0"/>
              <a:t>Write your prediction in the margin</a:t>
            </a:r>
          </a:p>
          <a:p>
            <a:r>
              <a:rPr lang="en-US" sz="2400" dirty="0" smtClean="0"/>
              <a:t>Example from “The Most Dangerous Game:”</a:t>
            </a:r>
          </a:p>
          <a:p>
            <a:pPr marL="0" indent="0">
              <a:buNone/>
            </a:pPr>
            <a:r>
              <a:rPr lang="en-US" sz="2400" dirty="0" smtClean="0"/>
              <a:t>“I suppose the first three shots I heard was when the hunter flushed his quarry and wounded it.  The last shot was when he trailed it here and finished it.”</a:t>
            </a:r>
            <a:endParaRPr lang="en-US" sz="2400" dirty="0"/>
          </a:p>
        </p:txBody>
      </p:sp>
      <p:sp>
        <p:nvSpPr>
          <p:cNvPr id="4" name="TextBox 3"/>
          <p:cNvSpPr txBox="1"/>
          <p:nvPr/>
        </p:nvSpPr>
        <p:spPr>
          <a:xfrm>
            <a:off x="6324600" y="3557157"/>
            <a:ext cx="2590800" cy="2031325"/>
          </a:xfrm>
          <a:prstGeom prst="rect">
            <a:avLst/>
          </a:prstGeom>
          <a:noFill/>
          <a:ln>
            <a:solidFill>
              <a:schemeClr val="tx1"/>
            </a:solidFill>
          </a:ln>
        </p:spPr>
        <p:txBody>
          <a:bodyPr wrap="square" rtlCol="0">
            <a:spAutoFit/>
          </a:bodyPr>
          <a:lstStyle/>
          <a:p>
            <a:r>
              <a:rPr lang="en-US" dirty="0" smtClean="0"/>
              <a:t>P-I predict that </a:t>
            </a:r>
            <a:r>
              <a:rPr lang="en-US" dirty="0" err="1" smtClean="0"/>
              <a:t>Rainsford</a:t>
            </a:r>
            <a:r>
              <a:rPr lang="en-US" dirty="0" smtClean="0"/>
              <a:t> is going to discover that the quarry is actually a person and that the owner of the island is a ruthless killer who hunts men for sport.</a:t>
            </a:r>
            <a:endParaRPr lang="en-US" dirty="0"/>
          </a:p>
        </p:txBody>
      </p:sp>
      <p:cxnSp>
        <p:nvCxnSpPr>
          <p:cNvPr id="5" name="Straight Arrow Connector 4"/>
          <p:cNvCxnSpPr/>
          <p:nvPr/>
        </p:nvCxnSpPr>
        <p:spPr>
          <a:xfrm flipH="1">
            <a:off x="5496636" y="4251380"/>
            <a:ext cx="838200" cy="321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805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Inferences (I)</a:t>
            </a:r>
            <a:endParaRPr lang="en-US" dirty="0"/>
          </a:p>
        </p:txBody>
      </p:sp>
      <p:sp>
        <p:nvSpPr>
          <p:cNvPr id="3" name="Content Placeholder 2"/>
          <p:cNvSpPr>
            <a:spLocks noGrp="1"/>
          </p:cNvSpPr>
          <p:nvPr>
            <p:ph sz="quarter" idx="13"/>
          </p:nvPr>
        </p:nvSpPr>
        <p:spPr>
          <a:xfrm>
            <a:off x="457200" y="1600200"/>
            <a:ext cx="5410200" cy="5029200"/>
          </a:xfrm>
        </p:spPr>
        <p:txBody>
          <a:bodyPr>
            <a:normAutofit/>
          </a:bodyPr>
          <a:lstStyle/>
          <a:p>
            <a:r>
              <a:rPr lang="en-US" sz="2400" dirty="0" smtClean="0"/>
              <a:t>Inferences are made when the text does not say something outright.</a:t>
            </a:r>
          </a:p>
          <a:p>
            <a:pPr lvl="1"/>
            <a:r>
              <a:rPr lang="en-US" sz="2400" dirty="0" smtClean="0"/>
              <a:t>It’s known as reading between the lines</a:t>
            </a:r>
          </a:p>
          <a:p>
            <a:r>
              <a:rPr lang="en-US" sz="2400" dirty="0" smtClean="0"/>
              <a:t>Example from “By Any Other Name:”</a:t>
            </a:r>
          </a:p>
          <a:p>
            <a:pPr marL="0" indent="0">
              <a:buNone/>
            </a:pPr>
            <a:r>
              <a:rPr lang="en-US" sz="2400" dirty="0" smtClean="0"/>
              <a:t>“</a:t>
            </a:r>
            <a:r>
              <a:rPr lang="en-US" sz="2400" dirty="0" err="1" smtClean="0"/>
              <a:t>Premila</a:t>
            </a:r>
            <a:r>
              <a:rPr lang="en-US" sz="2400" dirty="0" smtClean="0"/>
              <a:t> didn’t even look at her.  She stood with her feet planted firmly apart and her shoulders rigid, and addressed herself directly to me.  “Get up,” she said.  “We’re going home.”</a:t>
            </a:r>
          </a:p>
        </p:txBody>
      </p:sp>
      <p:cxnSp>
        <p:nvCxnSpPr>
          <p:cNvPr id="4" name="Straight Arrow Connector 3"/>
          <p:cNvCxnSpPr/>
          <p:nvPr/>
        </p:nvCxnSpPr>
        <p:spPr>
          <a:xfrm flipH="1">
            <a:off x="5410200" y="4394641"/>
            <a:ext cx="838200" cy="321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248400" y="2590800"/>
            <a:ext cx="2514600" cy="2862322"/>
          </a:xfrm>
          <a:prstGeom prst="rect">
            <a:avLst/>
          </a:prstGeom>
          <a:noFill/>
          <a:ln>
            <a:solidFill>
              <a:schemeClr val="tx1"/>
            </a:solidFill>
          </a:ln>
        </p:spPr>
        <p:txBody>
          <a:bodyPr wrap="square" rtlCol="0">
            <a:spAutoFit/>
          </a:bodyPr>
          <a:lstStyle/>
          <a:p>
            <a:r>
              <a:rPr lang="en-US" dirty="0" smtClean="0"/>
              <a:t>I-As this is test day, I can infer that there was something offensive regarding </a:t>
            </a:r>
            <a:r>
              <a:rPr lang="en-US" dirty="0" err="1" smtClean="0"/>
              <a:t>Premila’s</a:t>
            </a:r>
            <a:r>
              <a:rPr lang="en-US" dirty="0" smtClean="0"/>
              <a:t> test.  Given what the story has told me so far, her anger probably arises from some sort of racial tension between British people and Indians.</a:t>
            </a:r>
            <a:endParaRPr lang="en-US" dirty="0"/>
          </a:p>
        </p:txBody>
      </p:sp>
    </p:spTree>
    <p:extLst>
      <p:ext uri="{BB962C8B-B14F-4D97-AF65-F5344CB8AC3E}">
        <p14:creationId xmlns:p14="http://schemas.microsoft.com/office/powerpoint/2010/main" val="888023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r>
              <a:rPr lang="en-US" dirty="0" smtClean="0"/>
              <a:t>Summaries (S)</a:t>
            </a:r>
            <a:endParaRPr lang="en-US" dirty="0"/>
          </a:p>
        </p:txBody>
      </p:sp>
      <p:sp>
        <p:nvSpPr>
          <p:cNvPr id="3" name="Content Placeholder 2"/>
          <p:cNvSpPr>
            <a:spLocks noGrp="1"/>
          </p:cNvSpPr>
          <p:nvPr>
            <p:ph sz="quarter" idx="13"/>
          </p:nvPr>
        </p:nvSpPr>
        <p:spPr>
          <a:xfrm>
            <a:off x="429336" y="1295400"/>
            <a:ext cx="4648200" cy="4876800"/>
          </a:xfrm>
        </p:spPr>
        <p:txBody>
          <a:bodyPr>
            <a:normAutofit/>
          </a:bodyPr>
          <a:lstStyle/>
          <a:p>
            <a:r>
              <a:rPr lang="en-US" sz="2000" dirty="0" smtClean="0"/>
              <a:t>When you reach the end of a paragraph or passage where you have highlighted a lot of information, you should include a summary.</a:t>
            </a:r>
          </a:p>
          <a:p>
            <a:pPr marL="0" indent="0">
              <a:buNone/>
            </a:pPr>
            <a:r>
              <a:rPr lang="en-US" sz="2000" dirty="0" smtClean="0"/>
              <a:t>Example from “From Behind the Veil:”</a:t>
            </a:r>
          </a:p>
          <a:p>
            <a:pPr marL="0" indent="0">
              <a:buNone/>
            </a:pPr>
            <a:r>
              <a:rPr lang="en-US" sz="2000" dirty="0" smtClean="0"/>
              <a:t>“We cannot be certain what it was that made this youth know that the girl was interested in him, and whether his first overture to her came in the course of one of his habitual overtures, which he made to any girl.  Whatever it was, he went up to the girl boldly on that first day, and sidled up to her, greeted her, and saw her turning round to look at him cautiously before hurrying on her way.”</a:t>
            </a:r>
            <a:endParaRPr lang="en-US" sz="2000" dirty="0"/>
          </a:p>
        </p:txBody>
      </p:sp>
      <p:sp>
        <p:nvSpPr>
          <p:cNvPr id="4" name="TextBox 3"/>
          <p:cNvSpPr txBox="1"/>
          <p:nvPr/>
        </p:nvSpPr>
        <p:spPr>
          <a:xfrm>
            <a:off x="5513696" y="3372489"/>
            <a:ext cx="3048000" cy="1200329"/>
          </a:xfrm>
          <a:prstGeom prst="rect">
            <a:avLst/>
          </a:prstGeom>
          <a:noFill/>
          <a:ln>
            <a:solidFill>
              <a:schemeClr val="tx1"/>
            </a:solidFill>
          </a:ln>
        </p:spPr>
        <p:txBody>
          <a:bodyPr wrap="square" rtlCol="0">
            <a:spAutoFit/>
          </a:bodyPr>
          <a:lstStyle/>
          <a:p>
            <a:r>
              <a:rPr lang="en-US" dirty="0" smtClean="0"/>
              <a:t>(S)-</a:t>
            </a:r>
            <a:r>
              <a:rPr lang="en-US" dirty="0" err="1" smtClean="0"/>
              <a:t>Ihsan</a:t>
            </a:r>
            <a:r>
              <a:rPr lang="en-US" dirty="0" smtClean="0"/>
              <a:t> and </a:t>
            </a:r>
            <a:r>
              <a:rPr lang="en-US" dirty="0" err="1" smtClean="0"/>
              <a:t>Siham</a:t>
            </a:r>
            <a:r>
              <a:rPr lang="en-US" dirty="0" smtClean="0"/>
              <a:t> see each other in the street and are attracted to one another by some unseen force.</a:t>
            </a:r>
            <a:endParaRPr lang="en-US" dirty="0"/>
          </a:p>
        </p:txBody>
      </p:sp>
      <p:cxnSp>
        <p:nvCxnSpPr>
          <p:cNvPr id="5" name="Straight Arrow Connector 4"/>
          <p:cNvCxnSpPr/>
          <p:nvPr/>
        </p:nvCxnSpPr>
        <p:spPr>
          <a:xfrm flipH="1">
            <a:off x="4675496" y="4090660"/>
            <a:ext cx="838200" cy="1607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755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a:t>
            </a:r>
            <a:endParaRPr lang="en-US" dirty="0"/>
          </a:p>
        </p:txBody>
      </p:sp>
      <p:sp>
        <p:nvSpPr>
          <p:cNvPr id="3" name="Content Placeholder 2"/>
          <p:cNvSpPr>
            <a:spLocks noGrp="1"/>
          </p:cNvSpPr>
          <p:nvPr>
            <p:ph sz="quarter" idx="13"/>
          </p:nvPr>
        </p:nvSpPr>
        <p:spPr>
          <a:xfrm>
            <a:off x="457200" y="1600200"/>
            <a:ext cx="5181600" cy="4525963"/>
          </a:xfrm>
        </p:spPr>
        <p:txBody>
          <a:bodyPr>
            <a:normAutofit/>
          </a:bodyPr>
          <a:lstStyle/>
          <a:p>
            <a:r>
              <a:rPr lang="en-US" sz="2400" dirty="0" smtClean="0"/>
              <a:t>Literary devices are instances of figurative language, such as:</a:t>
            </a:r>
          </a:p>
          <a:p>
            <a:pPr lvl="1"/>
            <a:r>
              <a:rPr lang="en-US" sz="2400" dirty="0" smtClean="0"/>
              <a:t>Personification</a:t>
            </a:r>
          </a:p>
          <a:p>
            <a:pPr lvl="1"/>
            <a:r>
              <a:rPr lang="en-US" sz="2400" dirty="0" smtClean="0"/>
              <a:t>Metaphor</a:t>
            </a:r>
          </a:p>
          <a:p>
            <a:pPr lvl="1"/>
            <a:r>
              <a:rPr lang="en-US" sz="2400" dirty="0" smtClean="0"/>
              <a:t>Simile</a:t>
            </a:r>
          </a:p>
          <a:p>
            <a:pPr lvl="1"/>
            <a:r>
              <a:rPr lang="en-US" sz="2400" dirty="0" smtClean="0"/>
              <a:t>Onomatopoeia</a:t>
            </a:r>
          </a:p>
          <a:p>
            <a:r>
              <a:rPr lang="en-US" sz="2400" dirty="0" smtClean="0"/>
              <a:t>Example from “Black Boy:” </a:t>
            </a:r>
          </a:p>
          <a:p>
            <a:pPr marL="457200" lvl="1" indent="0">
              <a:buNone/>
            </a:pPr>
            <a:r>
              <a:rPr lang="en-US" sz="2400" dirty="0" smtClean="0"/>
              <a:t>“Now I began to wake up at night to find hunger standing at my bedside.”</a:t>
            </a:r>
          </a:p>
        </p:txBody>
      </p:sp>
      <p:sp>
        <p:nvSpPr>
          <p:cNvPr id="4" name="TextBox 3"/>
          <p:cNvSpPr txBox="1"/>
          <p:nvPr/>
        </p:nvSpPr>
        <p:spPr>
          <a:xfrm>
            <a:off x="5524500" y="4038600"/>
            <a:ext cx="2895600" cy="1754326"/>
          </a:xfrm>
          <a:prstGeom prst="rect">
            <a:avLst/>
          </a:prstGeom>
          <a:noFill/>
          <a:ln>
            <a:solidFill>
              <a:schemeClr val="tx1"/>
            </a:solidFill>
          </a:ln>
        </p:spPr>
        <p:txBody>
          <a:bodyPr wrap="square" rtlCol="0">
            <a:spAutoFit/>
          </a:bodyPr>
          <a:lstStyle/>
          <a:p>
            <a:r>
              <a:rPr lang="en-US" dirty="0" smtClean="0"/>
              <a:t>L-This is an example of personification that adds to the heightened sense of hunger being the grim haunting figure that demands attention.</a:t>
            </a:r>
            <a:endParaRPr lang="en-US" dirty="0"/>
          </a:p>
        </p:txBody>
      </p:sp>
      <p:cxnSp>
        <p:nvCxnSpPr>
          <p:cNvPr id="6" name="Straight Arrow Connector 5"/>
          <p:cNvCxnSpPr>
            <a:stCxn id="4" idx="1"/>
          </p:cNvCxnSpPr>
          <p:nvPr/>
        </p:nvCxnSpPr>
        <p:spPr>
          <a:xfrm flipH="1">
            <a:off x="4991100" y="4915763"/>
            <a:ext cx="533400" cy="189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34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Genre-Specific Element (E)</a:t>
            </a:r>
            <a:endParaRPr lang="en-US" dirty="0"/>
          </a:p>
        </p:txBody>
      </p:sp>
      <p:sp>
        <p:nvSpPr>
          <p:cNvPr id="3" name="Content Placeholder 2"/>
          <p:cNvSpPr>
            <a:spLocks noGrp="1"/>
          </p:cNvSpPr>
          <p:nvPr>
            <p:ph sz="quarter" idx="13"/>
          </p:nvPr>
        </p:nvSpPr>
        <p:spPr>
          <a:xfrm>
            <a:off x="152400" y="1600200"/>
            <a:ext cx="5943600" cy="4876800"/>
          </a:xfrm>
        </p:spPr>
        <p:txBody>
          <a:bodyPr>
            <a:normAutofit/>
          </a:bodyPr>
          <a:lstStyle/>
          <a:p>
            <a:r>
              <a:rPr lang="en-US" sz="2000" dirty="0" smtClean="0"/>
              <a:t>Genres are poetry, drama, short story, etc.</a:t>
            </a:r>
          </a:p>
          <a:p>
            <a:r>
              <a:rPr lang="en-US" sz="2000" dirty="0" smtClean="0"/>
              <a:t>Genre-specific elements are literary devices used in that style of writing.</a:t>
            </a:r>
          </a:p>
          <a:p>
            <a:pPr lvl="1"/>
            <a:r>
              <a:rPr lang="en-US" sz="2000" dirty="0" smtClean="0"/>
              <a:t>For instance, poetry uses rhyme, short stories use dialogue</a:t>
            </a:r>
          </a:p>
          <a:p>
            <a:r>
              <a:rPr lang="en-US" sz="2000" dirty="0" smtClean="0"/>
              <a:t>Example from “The Most Dangerous Game:”</a:t>
            </a:r>
          </a:p>
          <a:p>
            <a:pPr marL="0" indent="0">
              <a:buNone/>
            </a:pPr>
            <a:r>
              <a:rPr lang="en-US" sz="2000" dirty="0" smtClean="0"/>
              <a:t>“After the debacle in Russia I left the country, for it was imprudent for an officer of the czar to stay there.  Many noble Russians lost everything.  I, luckily, had invested heavily in American securities, so I shall never have to open a tearoom in Monte Carlo or drive a taxi in Paris.”</a:t>
            </a:r>
            <a:endParaRPr lang="en-US" sz="2000" dirty="0"/>
          </a:p>
        </p:txBody>
      </p:sp>
      <p:sp>
        <p:nvSpPr>
          <p:cNvPr id="4" name="TextBox 3"/>
          <p:cNvSpPr txBox="1"/>
          <p:nvPr/>
        </p:nvSpPr>
        <p:spPr>
          <a:xfrm>
            <a:off x="6438900" y="3581400"/>
            <a:ext cx="2438400" cy="1754326"/>
          </a:xfrm>
          <a:prstGeom prst="rect">
            <a:avLst/>
          </a:prstGeom>
          <a:noFill/>
          <a:ln>
            <a:solidFill>
              <a:schemeClr val="tx1"/>
            </a:solidFill>
          </a:ln>
        </p:spPr>
        <p:txBody>
          <a:bodyPr wrap="square" rtlCol="0">
            <a:spAutoFit/>
          </a:bodyPr>
          <a:lstStyle/>
          <a:p>
            <a:r>
              <a:rPr lang="en-US" dirty="0" smtClean="0"/>
              <a:t>E-</a:t>
            </a:r>
            <a:r>
              <a:rPr lang="en-US" dirty="0" err="1" smtClean="0"/>
              <a:t>Zaroff’s</a:t>
            </a:r>
            <a:r>
              <a:rPr lang="en-US" dirty="0" smtClean="0"/>
              <a:t> obvious disdain for his fellow Russian aristocrats reveals a startling lack of sympathy and extreme arrogance.</a:t>
            </a:r>
            <a:endParaRPr lang="en-US" dirty="0"/>
          </a:p>
        </p:txBody>
      </p:sp>
      <p:cxnSp>
        <p:nvCxnSpPr>
          <p:cNvPr id="6" name="Straight Arrow Connector 5"/>
          <p:cNvCxnSpPr>
            <a:stCxn id="4" idx="1"/>
          </p:cNvCxnSpPr>
          <p:nvPr/>
        </p:nvCxnSpPr>
        <p:spPr>
          <a:xfrm flipH="1">
            <a:off x="5905500" y="4458563"/>
            <a:ext cx="5334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5545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96</TotalTime>
  <Words>792</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Annotating a text</vt:lpstr>
      <vt:lpstr>What is Annotation</vt:lpstr>
      <vt:lpstr>Questions (Q)</vt:lpstr>
      <vt:lpstr>Connections (C)</vt:lpstr>
      <vt:lpstr>Predictions (P)</vt:lpstr>
      <vt:lpstr>Inferences (I)</vt:lpstr>
      <vt:lpstr>Summaries (S)</vt:lpstr>
      <vt:lpstr>Literary Device</vt:lpstr>
      <vt:lpstr>Genre-Specific Element (E)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Annotating a text</dc:title>
  <dc:creator>McCune, Mariah</dc:creator>
  <cp:lastModifiedBy>McCune, Mariah</cp:lastModifiedBy>
  <cp:revision>11</cp:revision>
  <cp:lastPrinted>2012-09-07T13:05:37Z</cp:lastPrinted>
  <dcterms:created xsi:type="dcterms:W3CDTF">2012-09-07T00:37:08Z</dcterms:created>
  <dcterms:modified xsi:type="dcterms:W3CDTF">2012-09-07T13:05:39Z</dcterms:modified>
</cp:coreProperties>
</file>