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6213" autoAdjust="0"/>
  </p:normalViewPr>
  <p:slideViewPr>
    <p:cSldViewPr>
      <p:cViewPr varScale="1">
        <p:scale>
          <a:sx n="64" d="100"/>
          <a:sy n="64" d="100"/>
        </p:scale>
        <p:origin x="-696"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E20B119-24F9-4F9C-AA43-28C94B070316}" type="datetimeFigureOut">
              <a:rPr lang="en-US" smtClean="0"/>
              <a:t>12/19/2012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F3FE2CC-0745-46A1-99A2-76567B4A538C}" type="slidenum">
              <a:rPr lang="en-US" smtClean="0"/>
              <a:t>‹#›</a:t>
            </a:fld>
            <a:endParaRPr lang="en-US"/>
          </a:p>
        </p:txBody>
      </p:sp>
    </p:spTree>
    <p:extLst>
      <p:ext uri="{BB962C8B-B14F-4D97-AF65-F5344CB8AC3E}">
        <p14:creationId xmlns:p14="http://schemas.microsoft.com/office/powerpoint/2010/main" val="7378821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stories of the Celts relate</a:t>
            </a:r>
            <a:r>
              <a:rPr lang="en-US" baseline="0" dirty="0" smtClean="0"/>
              <a:t> to strong individual women, they are full of fantastic animals, passionate love affairs, and adventures.</a:t>
            </a:r>
          </a:p>
          <a:p>
            <a:endParaRPr lang="en-US" dirty="0" smtClean="0"/>
          </a:p>
          <a:p>
            <a:r>
              <a:rPr lang="en-US" dirty="0" smtClean="0"/>
              <a:t>The </a:t>
            </a:r>
            <a:r>
              <a:rPr lang="en-US" dirty="0" err="1" smtClean="0"/>
              <a:t>Brythons</a:t>
            </a:r>
            <a:r>
              <a:rPr lang="en-US" dirty="0" smtClean="0"/>
              <a:t> had their own pagan religion.  Thus when the Romans invaded in 55 BC,</a:t>
            </a:r>
            <a:r>
              <a:rPr lang="en-US" baseline="0" dirty="0" smtClean="0"/>
              <a:t> their polytheistic system of religion appealed to the Celts.  However, in 313 AD Christianity is proclaimed the official religion of the Roman empire, including in Britain.  Romans had to make certain concessions in order to win over the Celts; thus, it is not surprise that the celebration of the Bell </a:t>
            </a:r>
            <a:r>
              <a:rPr lang="en-US" baseline="0" dirty="0" err="1" smtClean="0"/>
              <a:t>Tane</a:t>
            </a:r>
            <a:r>
              <a:rPr lang="en-US" baseline="0" dirty="0" smtClean="0"/>
              <a:t> Fires, a celebration held during the winter solstice that celebrates the end of darkness and the coming of light, falls around Christmas.  It is also no coincidence that the Bell </a:t>
            </a:r>
            <a:r>
              <a:rPr lang="en-US" baseline="0" dirty="0" err="1" smtClean="0"/>
              <a:t>Tane</a:t>
            </a:r>
            <a:r>
              <a:rPr lang="en-US" baseline="0" dirty="0" smtClean="0"/>
              <a:t> Fires is also referred to as Yule.</a:t>
            </a:r>
          </a:p>
        </p:txBody>
      </p:sp>
      <p:sp>
        <p:nvSpPr>
          <p:cNvPr id="4" name="Slide Number Placeholder 3"/>
          <p:cNvSpPr>
            <a:spLocks noGrp="1"/>
          </p:cNvSpPr>
          <p:nvPr>
            <p:ph type="sldNum" sz="quarter" idx="10"/>
          </p:nvPr>
        </p:nvSpPr>
        <p:spPr/>
        <p:txBody>
          <a:bodyPr/>
          <a:lstStyle/>
          <a:p>
            <a:fld id="{1F3FE2CC-0745-46A1-99A2-76567B4A538C}" type="slidenum">
              <a:rPr lang="en-US" smtClean="0"/>
              <a:t>2</a:t>
            </a:fld>
            <a:endParaRPr lang="en-US"/>
          </a:p>
        </p:txBody>
      </p:sp>
    </p:spTree>
    <p:extLst>
      <p:ext uri="{BB962C8B-B14F-4D97-AF65-F5344CB8AC3E}">
        <p14:creationId xmlns:p14="http://schemas.microsoft.com/office/powerpoint/2010/main" val="27856342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the Romans made their home in Briton, they established aqueducts,</a:t>
            </a:r>
            <a:r>
              <a:rPr lang="en-US" baseline="0" dirty="0" smtClean="0"/>
              <a:t> roads, walls, villas, and public baths.  What they did not leave was a centralized form of government.  Thus, Briton was ruled by several geographic clans.  This fractured the nation and left it easy pickings for future invaders.</a:t>
            </a:r>
          </a:p>
          <a:p>
            <a:endParaRPr lang="en-US" baseline="0" dirty="0" smtClean="0"/>
          </a:p>
          <a:p>
            <a:r>
              <a:rPr lang="en-US" baseline="0" dirty="0" smtClean="0"/>
              <a:t>The Angles and Saxons from Germany and Jutes from Denmark crossed the North Sea to invade Briton.  The Celts fought bitterly but were eventually forced to retreat to Whales, a region that to this day sustains the language and echoes of culture of the Celtic people.</a:t>
            </a:r>
          </a:p>
          <a:p>
            <a:endParaRPr lang="en-US" baseline="0" dirty="0" smtClean="0"/>
          </a:p>
          <a:p>
            <a:r>
              <a:rPr lang="en-US" baseline="0" dirty="0" smtClean="0"/>
              <a:t>With the arrival of the Anglo-Saxons comes a new name for Briton: England</a:t>
            </a:r>
            <a:endParaRPr lang="en-US" dirty="0"/>
          </a:p>
        </p:txBody>
      </p:sp>
      <p:sp>
        <p:nvSpPr>
          <p:cNvPr id="4" name="Slide Number Placeholder 3"/>
          <p:cNvSpPr>
            <a:spLocks noGrp="1"/>
          </p:cNvSpPr>
          <p:nvPr>
            <p:ph type="sldNum" sz="quarter" idx="10"/>
          </p:nvPr>
        </p:nvSpPr>
        <p:spPr/>
        <p:txBody>
          <a:bodyPr/>
          <a:lstStyle/>
          <a:p>
            <a:fld id="{1F3FE2CC-0745-46A1-99A2-76567B4A538C}" type="slidenum">
              <a:rPr lang="en-US" smtClean="0"/>
              <a:t>3</a:t>
            </a:fld>
            <a:endParaRPr lang="en-US"/>
          </a:p>
        </p:txBody>
      </p:sp>
    </p:spTree>
    <p:extLst>
      <p:ext uri="{BB962C8B-B14F-4D97-AF65-F5344CB8AC3E}">
        <p14:creationId xmlns:p14="http://schemas.microsoft.com/office/powerpoint/2010/main" val="14022403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King Arthur was a celebrated Celtic warrior who governed</a:t>
            </a:r>
            <a:r>
              <a:rPr lang="en-US" baseline="0" dirty="0" smtClean="0"/>
              <a:t> his clan in Whales after the Anglo-Saxons had invaded Briton.</a:t>
            </a:r>
            <a:endParaRPr lang="en-US" dirty="0"/>
          </a:p>
        </p:txBody>
      </p:sp>
      <p:sp>
        <p:nvSpPr>
          <p:cNvPr id="4" name="Slide Number Placeholder 3"/>
          <p:cNvSpPr>
            <a:spLocks noGrp="1"/>
          </p:cNvSpPr>
          <p:nvPr>
            <p:ph type="sldNum" sz="quarter" idx="10"/>
          </p:nvPr>
        </p:nvSpPr>
        <p:spPr/>
        <p:txBody>
          <a:bodyPr/>
          <a:lstStyle/>
          <a:p>
            <a:fld id="{1F3FE2CC-0745-46A1-99A2-76567B4A538C}" type="slidenum">
              <a:rPr lang="en-US" smtClean="0"/>
              <a:t>4</a:t>
            </a:fld>
            <a:endParaRPr lang="en-US"/>
          </a:p>
        </p:txBody>
      </p:sp>
    </p:spTree>
    <p:extLst>
      <p:ext uri="{BB962C8B-B14F-4D97-AF65-F5344CB8AC3E}">
        <p14:creationId xmlns:p14="http://schemas.microsoft.com/office/powerpoint/2010/main" val="4316723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Beowulf is to</a:t>
            </a:r>
            <a:r>
              <a:rPr lang="en-US" baseline="0" dirty="0" smtClean="0"/>
              <a:t> Briton as The Odyssey is to Greece.  It is considered the first epic of Briton and is celebrated as the first example of British customs and values.  In effect, it helped shape the British psyche of literature for generations to come, including our own.</a:t>
            </a:r>
          </a:p>
          <a:p>
            <a:endParaRPr lang="en-US" dirty="0" smtClean="0"/>
          </a:p>
          <a:p>
            <a:r>
              <a:rPr lang="en-US" dirty="0" smtClean="0"/>
              <a:t>The</a:t>
            </a:r>
            <a:r>
              <a:rPr lang="en-US" baseline="0" dirty="0" smtClean="0"/>
              <a:t> work on the manuscript reveals how ingrained Christianity has now become within British society.  The books took monks years of painstaking labor to complete.</a:t>
            </a:r>
          </a:p>
          <a:p>
            <a:endParaRPr lang="en-US" dirty="0" smtClean="0"/>
          </a:p>
          <a:p>
            <a:r>
              <a:rPr lang="en-US" dirty="0" smtClean="0"/>
              <a:t>This Viking invasion sparked a century of invasions.  The Vikings were regarded as deadly, vicious</a:t>
            </a:r>
            <a:r>
              <a:rPr lang="en-US" baseline="0" dirty="0" smtClean="0"/>
              <a:t> warriors.</a:t>
            </a:r>
            <a:endParaRPr lang="en-US" dirty="0"/>
          </a:p>
        </p:txBody>
      </p:sp>
      <p:sp>
        <p:nvSpPr>
          <p:cNvPr id="4" name="Slide Number Placeholder 3"/>
          <p:cNvSpPr>
            <a:spLocks noGrp="1"/>
          </p:cNvSpPr>
          <p:nvPr>
            <p:ph type="sldNum" sz="quarter" idx="10"/>
          </p:nvPr>
        </p:nvSpPr>
        <p:spPr/>
        <p:txBody>
          <a:bodyPr/>
          <a:lstStyle/>
          <a:p>
            <a:fld id="{1F3FE2CC-0745-46A1-99A2-76567B4A538C}" type="slidenum">
              <a:rPr lang="en-US" smtClean="0"/>
              <a:t>6</a:t>
            </a:fld>
            <a:endParaRPr lang="en-US"/>
          </a:p>
        </p:txBody>
      </p:sp>
    </p:spTree>
    <p:extLst>
      <p:ext uri="{BB962C8B-B14F-4D97-AF65-F5344CB8AC3E}">
        <p14:creationId xmlns:p14="http://schemas.microsoft.com/office/powerpoint/2010/main" val="1530718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King Alfred successfully united England</a:t>
            </a:r>
            <a:r>
              <a:rPr lang="en-US" baseline="0" dirty="0" smtClean="0"/>
              <a:t> when he led troops against the invading Vikings.  While the Vikings eventually took over England, King Alfred’s legacy of a unified nation lived on.</a:t>
            </a:r>
          </a:p>
          <a:p>
            <a:endParaRPr lang="en-US" baseline="0" dirty="0" smtClean="0"/>
          </a:p>
          <a:p>
            <a:r>
              <a:rPr lang="en-US" baseline="0" dirty="0" smtClean="0"/>
              <a:t>The other unifying agent for England was the resurgence of Christianity.  When people had a common faith, they were more willing to work together.</a:t>
            </a:r>
            <a:endParaRPr lang="en-US" dirty="0"/>
          </a:p>
        </p:txBody>
      </p:sp>
      <p:sp>
        <p:nvSpPr>
          <p:cNvPr id="4" name="Slide Number Placeholder 3"/>
          <p:cNvSpPr>
            <a:spLocks noGrp="1"/>
          </p:cNvSpPr>
          <p:nvPr>
            <p:ph type="sldNum" sz="quarter" idx="10"/>
          </p:nvPr>
        </p:nvSpPr>
        <p:spPr/>
        <p:txBody>
          <a:bodyPr/>
          <a:lstStyle/>
          <a:p>
            <a:fld id="{1F3FE2CC-0745-46A1-99A2-76567B4A538C}" type="slidenum">
              <a:rPr lang="en-US" smtClean="0"/>
              <a:t>7</a:t>
            </a:fld>
            <a:endParaRPr lang="en-US"/>
          </a:p>
        </p:txBody>
      </p:sp>
    </p:spTree>
    <p:extLst>
      <p:ext uri="{BB962C8B-B14F-4D97-AF65-F5344CB8AC3E}">
        <p14:creationId xmlns:p14="http://schemas.microsoft.com/office/powerpoint/2010/main" val="17744772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Normans came from Northwestern France</a:t>
            </a:r>
            <a:r>
              <a:rPr lang="en-US" baseline="0" dirty="0" smtClean="0"/>
              <a:t> and invaded in 1066.  They defeated the Anglo-Saxons and the Vikings thus making England part of the Norman empire.</a:t>
            </a:r>
            <a:endParaRPr lang="en-US" dirty="0"/>
          </a:p>
        </p:txBody>
      </p:sp>
      <p:sp>
        <p:nvSpPr>
          <p:cNvPr id="4" name="Slide Number Placeholder 3"/>
          <p:cNvSpPr>
            <a:spLocks noGrp="1"/>
          </p:cNvSpPr>
          <p:nvPr>
            <p:ph type="sldNum" sz="quarter" idx="10"/>
          </p:nvPr>
        </p:nvSpPr>
        <p:spPr/>
        <p:txBody>
          <a:bodyPr/>
          <a:lstStyle/>
          <a:p>
            <a:fld id="{1F3FE2CC-0745-46A1-99A2-76567B4A538C}" type="slidenum">
              <a:rPr lang="en-US" smtClean="0"/>
              <a:t>8</a:t>
            </a:fld>
            <a:endParaRPr lang="en-US"/>
          </a:p>
        </p:txBody>
      </p:sp>
    </p:spTree>
    <p:extLst>
      <p:ext uri="{BB962C8B-B14F-4D97-AF65-F5344CB8AC3E}">
        <p14:creationId xmlns:p14="http://schemas.microsoft.com/office/powerpoint/2010/main" val="13961224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FB51E9F-6DE9-46D4-98F3-27C0EE2152E5}" type="datetimeFigureOut">
              <a:rPr lang="en-US" smtClean="0"/>
              <a:t>12/19/2012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6173AD-6382-4477-9B91-E78E7949696D}" type="slidenum">
              <a:rPr lang="en-US" smtClean="0"/>
              <a:t>‹#›</a:t>
            </a:fld>
            <a:endParaRPr lang="en-US"/>
          </a:p>
        </p:txBody>
      </p:sp>
    </p:spTree>
    <p:extLst>
      <p:ext uri="{BB962C8B-B14F-4D97-AF65-F5344CB8AC3E}">
        <p14:creationId xmlns:p14="http://schemas.microsoft.com/office/powerpoint/2010/main" val="6601977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B51E9F-6DE9-46D4-98F3-27C0EE2152E5}" type="datetimeFigureOut">
              <a:rPr lang="en-US" smtClean="0"/>
              <a:t>12/19/2012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6173AD-6382-4477-9B91-E78E7949696D}" type="slidenum">
              <a:rPr lang="en-US" smtClean="0"/>
              <a:t>‹#›</a:t>
            </a:fld>
            <a:endParaRPr lang="en-US"/>
          </a:p>
        </p:txBody>
      </p:sp>
    </p:spTree>
    <p:extLst>
      <p:ext uri="{BB962C8B-B14F-4D97-AF65-F5344CB8AC3E}">
        <p14:creationId xmlns:p14="http://schemas.microsoft.com/office/powerpoint/2010/main" val="29535433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B51E9F-6DE9-46D4-98F3-27C0EE2152E5}" type="datetimeFigureOut">
              <a:rPr lang="en-US" smtClean="0"/>
              <a:t>12/19/2012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6173AD-6382-4477-9B91-E78E7949696D}" type="slidenum">
              <a:rPr lang="en-US" smtClean="0"/>
              <a:t>‹#›</a:t>
            </a:fld>
            <a:endParaRPr lang="en-US"/>
          </a:p>
        </p:txBody>
      </p:sp>
    </p:spTree>
    <p:extLst>
      <p:ext uri="{BB962C8B-B14F-4D97-AF65-F5344CB8AC3E}">
        <p14:creationId xmlns:p14="http://schemas.microsoft.com/office/powerpoint/2010/main" val="32763153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B51E9F-6DE9-46D4-98F3-27C0EE2152E5}" type="datetimeFigureOut">
              <a:rPr lang="en-US" smtClean="0"/>
              <a:t>12/19/2012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6173AD-6382-4477-9B91-E78E7949696D}" type="slidenum">
              <a:rPr lang="en-US" smtClean="0"/>
              <a:t>‹#›</a:t>
            </a:fld>
            <a:endParaRPr lang="en-US"/>
          </a:p>
        </p:txBody>
      </p:sp>
    </p:spTree>
    <p:extLst>
      <p:ext uri="{BB962C8B-B14F-4D97-AF65-F5344CB8AC3E}">
        <p14:creationId xmlns:p14="http://schemas.microsoft.com/office/powerpoint/2010/main" val="35650990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FB51E9F-6DE9-46D4-98F3-27C0EE2152E5}" type="datetimeFigureOut">
              <a:rPr lang="en-US" smtClean="0"/>
              <a:t>12/19/2012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6173AD-6382-4477-9B91-E78E7949696D}" type="slidenum">
              <a:rPr lang="en-US" smtClean="0"/>
              <a:t>‹#›</a:t>
            </a:fld>
            <a:endParaRPr lang="en-US"/>
          </a:p>
        </p:txBody>
      </p:sp>
    </p:spTree>
    <p:extLst>
      <p:ext uri="{BB962C8B-B14F-4D97-AF65-F5344CB8AC3E}">
        <p14:creationId xmlns:p14="http://schemas.microsoft.com/office/powerpoint/2010/main" val="1928451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FB51E9F-6DE9-46D4-98F3-27C0EE2152E5}" type="datetimeFigureOut">
              <a:rPr lang="en-US" smtClean="0"/>
              <a:t>12/19/2012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6173AD-6382-4477-9B91-E78E7949696D}" type="slidenum">
              <a:rPr lang="en-US" smtClean="0"/>
              <a:t>‹#›</a:t>
            </a:fld>
            <a:endParaRPr lang="en-US"/>
          </a:p>
        </p:txBody>
      </p:sp>
    </p:spTree>
    <p:extLst>
      <p:ext uri="{BB962C8B-B14F-4D97-AF65-F5344CB8AC3E}">
        <p14:creationId xmlns:p14="http://schemas.microsoft.com/office/powerpoint/2010/main" val="34984854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FB51E9F-6DE9-46D4-98F3-27C0EE2152E5}" type="datetimeFigureOut">
              <a:rPr lang="en-US" smtClean="0"/>
              <a:t>12/19/2012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D6173AD-6382-4477-9B91-E78E7949696D}" type="slidenum">
              <a:rPr lang="en-US" smtClean="0"/>
              <a:t>‹#›</a:t>
            </a:fld>
            <a:endParaRPr lang="en-US"/>
          </a:p>
        </p:txBody>
      </p:sp>
    </p:spTree>
    <p:extLst>
      <p:ext uri="{BB962C8B-B14F-4D97-AF65-F5344CB8AC3E}">
        <p14:creationId xmlns:p14="http://schemas.microsoft.com/office/powerpoint/2010/main" val="2093218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FB51E9F-6DE9-46D4-98F3-27C0EE2152E5}" type="datetimeFigureOut">
              <a:rPr lang="en-US" smtClean="0"/>
              <a:t>12/19/2012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D6173AD-6382-4477-9B91-E78E7949696D}" type="slidenum">
              <a:rPr lang="en-US" smtClean="0"/>
              <a:t>‹#›</a:t>
            </a:fld>
            <a:endParaRPr lang="en-US"/>
          </a:p>
        </p:txBody>
      </p:sp>
    </p:spTree>
    <p:extLst>
      <p:ext uri="{BB962C8B-B14F-4D97-AF65-F5344CB8AC3E}">
        <p14:creationId xmlns:p14="http://schemas.microsoft.com/office/powerpoint/2010/main" val="42344949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B51E9F-6DE9-46D4-98F3-27C0EE2152E5}" type="datetimeFigureOut">
              <a:rPr lang="en-US" smtClean="0"/>
              <a:t>12/19/2012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D6173AD-6382-4477-9B91-E78E7949696D}" type="slidenum">
              <a:rPr lang="en-US" smtClean="0"/>
              <a:t>‹#›</a:t>
            </a:fld>
            <a:endParaRPr lang="en-US"/>
          </a:p>
        </p:txBody>
      </p:sp>
    </p:spTree>
    <p:extLst>
      <p:ext uri="{BB962C8B-B14F-4D97-AF65-F5344CB8AC3E}">
        <p14:creationId xmlns:p14="http://schemas.microsoft.com/office/powerpoint/2010/main" val="24454343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B51E9F-6DE9-46D4-98F3-27C0EE2152E5}" type="datetimeFigureOut">
              <a:rPr lang="en-US" smtClean="0"/>
              <a:t>12/19/2012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6173AD-6382-4477-9B91-E78E7949696D}" type="slidenum">
              <a:rPr lang="en-US" smtClean="0"/>
              <a:t>‹#›</a:t>
            </a:fld>
            <a:endParaRPr lang="en-US"/>
          </a:p>
        </p:txBody>
      </p:sp>
    </p:spTree>
    <p:extLst>
      <p:ext uri="{BB962C8B-B14F-4D97-AF65-F5344CB8AC3E}">
        <p14:creationId xmlns:p14="http://schemas.microsoft.com/office/powerpoint/2010/main" val="30336005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B51E9F-6DE9-46D4-98F3-27C0EE2152E5}" type="datetimeFigureOut">
              <a:rPr lang="en-US" smtClean="0"/>
              <a:t>12/19/2012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6173AD-6382-4477-9B91-E78E7949696D}" type="slidenum">
              <a:rPr lang="en-US" smtClean="0"/>
              <a:t>‹#›</a:t>
            </a:fld>
            <a:endParaRPr lang="en-US"/>
          </a:p>
        </p:txBody>
      </p:sp>
    </p:spTree>
    <p:extLst>
      <p:ext uri="{BB962C8B-B14F-4D97-AF65-F5344CB8AC3E}">
        <p14:creationId xmlns:p14="http://schemas.microsoft.com/office/powerpoint/2010/main" val="14669070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B51E9F-6DE9-46D4-98F3-27C0EE2152E5}" type="datetimeFigureOut">
              <a:rPr lang="en-US" smtClean="0"/>
              <a:t>12/19/2012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6173AD-6382-4477-9B91-E78E7949696D}" type="slidenum">
              <a:rPr lang="en-US" smtClean="0"/>
              <a:t>‹#›</a:t>
            </a:fld>
            <a:endParaRPr lang="en-US"/>
          </a:p>
        </p:txBody>
      </p:sp>
    </p:spTree>
    <p:extLst>
      <p:ext uri="{BB962C8B-B14F-4D97-AF65-F5344CB8AC3E}">
        <p14:creationId xmlns:p14="http://schemas.microsoft.com/office/powerpoint/2010/main" val="3996176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www.youtube.com/watch?v=UQVyol7N1Jo"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microsoft.com/office/2007/relationships/hdphoto" Target="../media/hdphoto3.wdp"/></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England in the Dark Ages</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6287728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Anglo Saxon Culture: Barbarians?</a:t>
            </a:r>
            <a:endParaRPr lang="en-US" dirty="0"/>
          </a:p>
        </p:txBody>
      </p:sp>
      <p:sp>
        <p:nvSpPr>
          <p:cNvPr id="3" name="Content Placeholder 2"/>
          <p:cNvSpPr>
            <a:spLocks noGrp="1"/>
          </p:cNvSpPr>
          <p:nvPr>
            <p:ph idx="1"/>
          </p:nvPr>
        </p:nvSpPr>
        <p:spPr/>
        <p:txBody>
          <a:bodyPr/>
          <a:lstStyle/>
          <a:p>
            <a:r>
              <a:rPr lang="en-US" dirty="0" smtClean="0"/>
              <a:t>Warfare rules the day</a:t>
            </a:r>
          </a:p>
          <a:p>
            <a:r>
              <a:rPr lang="en-US" dirty="0" smtClean="0"/>
              <a:t>Loyalty to the leader brings Fame and Success</a:t>
            </a:r>
          </a:p>
          <a:p>
            <a:r>
              <a:rPr lang="en-US" dirty="0" smtClean="0"/>
              <a:t>Worshipped a series of warrior gods</a:t>
            </a:r>
          </a:p>
          <a:p>
            <a:pPr lvl="1"/>
            <a:r>
              <a:rPr lang="en-US" dirty="0" smtClean="0"/>
              <a:t>Similar to Norse mythology</a:t>
            </a:r>
          </a:p>
          <a:p>
            <a:pPr lvl="1"/>
            <a:r>
              <a:rPr lang="en-US" dirty="0" smtClean="0"/>
              <a:t>Religion suggests preoccupation with virtues of Bravery, Loyalty, Generosity, and Friendship</a:t>
            </a:r>
          </a:p>
          <a:p>
            <a:r>
              <a:rPr lang="en-US" dirty="0" smtClean="0"/>
              <a:t>Bards provided entertainment (singers/storytellers)</a:t>
            </a:r>
            <a:endParaRPr lang="en-US" dirty="0"/>
          </a:p>
        </p:txBody>
      </p:sp>
    </p:spTree>
    <p:extLst>
      <p:ext uri="{BB962C8B-B14F-4D97-AF65-F5344CB8AC3E}">
        <p14:creationId xmlns:p14="http://schemas.microsoft.com/office/powerpoint/2010/main" val="14068866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look at Old English</a:t>
            </a:r>
            <a:endParaRPr lang="en-US" dirty="0"/>
          </a:p>
        </p:txBody>
      </p:sp>
      <p:sp>
        <p:nvSpPr>
          <p:cNvPr id="3" name="Content Placeholder 2"/>
          <p:cNvSpPr>
            <a:spLocks noGrp="1"/>
          </p:cNvSpPr>
          <p:nvPr>
            <p:ph idx="1"/>
          </p:nvPr>
        </p:nvSpPr>
        <p:spPr/>
        <p:txBody>
          <a:bodyPr>
            <a:normAutofit fontScale="70000" lnSpcReduction="20000"/>
          </a:bodyPr>
          <a:lstStyle/>
          <a:p>
            <a:r>
              <a:rPr lang="en-US" sz="3400" b="1" dirty="0" smtClean="0"/>
              <a:t>See if you can identify this familiar work:</a:t>
            </a:r>
          </a:p>
          <a:p>
            <a:pPr marL="0" indent="0" algn="ctr">
              <a:buNone/>
            </a:pPr>
            <a:r>
              <a:rPr lang="en-US" sz="3400" dirty="0" err="1" smtClean="0">
                <a:effectLst/>
              </a:rPr>
              <a:t>Fæder</a:t>
            </a:r>
            <a:r>
              <a:rPr lang="en-US" sz="3400" dirty="0" smtClean="0">
                <a:effectLst/>
              </a:rPr>
              <a:t> </a:t>
            </a:r>
            <a:r>
              <a:rPr lang="en-US" sz="3400" dirty="0" err="1" smtClean="0">
                <a:effectLst/>
              </a:rPr>
              <a:t>ure</a:t>
            </a:r>
            <a:r>
              <a:rPr lang="en-US" sz="3400" dirty="0" smtClean="0">
                <a:effectLst/>
              </a:rPr>
              <a:t> </a:t>
            </a:r>
            <a:r>
              <a:rPr lang="en-US" sz="3400" dirty="0" err="1" smtClean="0">
                <a:effectLst/>
              </a:rPr>
              <a:t>þu</a:t>
            </a:r>
            <a:r>
              <a:rPr lang="en-US" sz="3400" dirty="0" smtClean="0">
                <a:effectLst/>
              </a:rPr>
              <a:t> </a:t>
            </a:r>
            <a:r>
              <a:rPr lang="en-US" sz="3400" dirty="0" err="1" smtClean="0">
                <a:effectLst/>
              </a:rPr>
              <a:t>þe</a:t>
            </a:r>
            <a:r>
              <a:rPr lang="en-US" sz="3400" dirty="0" smtClean="0">
                <a:effectLst/>
              </a:rPr>
              <a:t> </a:t>
            </a:r>
            <a:r>
              <a:rPr lang="en-US" sz="3400" dirty="0" err="1" smtClean="0">
                <a:effectLst/>
              </a:rPr>
              <a:t>eart</a:t>
            </a:r>
            <a:r>
              <a:rPr lang="en-US" sz="3400" dirty="0" smtClean="0">
                <a:effectLst/>
              </a:rPr>
              <a:t> on </a:t>
            </a:r>
            <a:r>
              <a:rPr lang="en-US" sz="3400" dirty="0" err="1" smtClean="0">
                <a:effectLst/>
              </a:rPr>
              <a:t>heofonum</a:t>
            </a:r>
            <a:r>
              <a:rPr lang="en-US" sz="3400" dirty="0" smtClean="0">
                <a:effectLst/>
              </a:rPr>
              <a:t>;</a:t>
            </a:r>
          </a:p>
          <a:p>
            <a:pPr marL="0" indent="0" algn="ctr">
              <a:buNone/>
            </a:pPr>
            <a:r>
              <a:rPr lang="en-US" sz="3400" dirty="0" smtClean="0">
                <a:effectLst/>
              </a:rPr>
              <a:t>Si </a:t>
            </a:r>
            <a:r>
              <a:rPr lang="en-US" sz="3400" dirty="0" err="1" smtClean="0">
                <a:effectLst/>
              </a:rPr>
              <a:t>þin</a:t>
            </a:r>
            <a:r>
              <a:rPr lang="en-US" sz="3400" dirty="0" smtClean="0">
                <a:effectLst/>
              </a:rPr>
              <a:t> </a:t>
            </a:r>
            <a:r>
              <a:rPr lang="en-US" sz="3400" dirty="0" err="1" smtClean="0">
                <a:effectLst/>
              </a:rPr>
              <a:t>nama</a:t>
            </a:r>
            <a:r>
              <a:rPr lang="en-US" sz="3400" dirty="0" smtClean="0">
                <a:effectLst/>
              </a:rPr>
              <a:t> </a:t>
            </a:r>
            <a:r>
              <a:rPr lang="en-US" sz="3400" dirty="0" err="1" smtClean="0">
                <a:effectLst/>
              </a:rPr>
              <a:t>gehalgod</a:t>
            </a:r>
            <a:endParaRPr lang="en-US" sz="3400" dirty="0" smtClean="0">
              <a:effectLst/>
            </a:endParaRPr>
          </a:p>
          <a:p>
            <a:pPr marL="0" indent="0" algn="ctr">
              <a:buNone/>
            </a:pPr>
            <a:r>
              <a:rPr lang="en-US" sz="3400" dirty="0" smtClean="0">
                <a:effectLst/>
              </a:rPr>
              <a:t>to </a:t>
            </a:r>
            <a:r>
              <a:rPr lang="en-US" sz="3400" dirty="0" err="1" smtClean="0">
                <a:effectLst/>
              </a:rPr>
              <a:t>becume</a:t>
            </a:r>
            <a:r>
              <a:rPr lang="en-US" sz="3400" dirty="0" smtClean="0">
                <a:effectLst/>
              </a:rPr>
              <a:t> </a:t>
            </a:r>
            <a:r>
              <a:rPr lang="en-US" sz="3400" dirty="0" err="1" smtClean="0">
                <a:effectLst/>
              </a:rPr>
              <a:t>þin</a:t>
            </a:r>
            <a:r>
              <a:rPr lang="en-US" sz="3400" dirty="0" smtClean="0">
                <a:effectLst/>
              </a:rPr>
              <a:t> rice</a:t>
            </a:r>
          </a:p>
          <a:p>
            <a:pPr marL="0" indent="0" algn="ctr">
              <a:buNone/>
            </a:pPr>
            <a:r>
              <a:rPr lang="en-US" sz="3400" dirty="0" err="1" smtClean="0">
                <a:effectLst/>
              </a:rPr>
              <a:t>gewurþe</a:t>
            </a:r>
            <a:r>
              <a:rPr lang="en-US" sz="3400" dirty="0" smtClean="0">
                <a:effectLst/>
              </a:rPr>
              <a:t> </a:t>
            </a:r>
            <a:r>
              <a:rPr lang="en-US" sz="3400" dirty="0" err="1" smtClean="0">
                <a:effectLst/>
              </a:rPr>
              <a:t>ðin</a:t>
            </a:r>
            <a:r>
              <a:rPr lang="en-US" sz="3400" dirty="0" smtClean="0">
                <a:effectLst/>
              </a:rPr>
              <a:t> </a:t>
            </a:r>
            <a:r>
              <a:rPr lang="en-US" sz="3400" dirty="0" err="1" smtClean="0">
                <a:effectLst/>
              </a:rPr>
              <a:t>willa</a:t>
            </a:r>
            <a:endParaRPr lang="en-US" sz="3400" dirty="0" smtClean="0">
              <a:effectLst/>
            </a:endParaRPr>
          </a:p>
          <a:p>
            <a:pPr marL="0" indent="0" algn="ctr">
              <a:buNone/>
            </a:pPr>
            <a:r>
              <a:rPr lang="en-US" sz="3400" dirty="0" smtClean="0">
                <a:effectLst/>
              </a:rPr>
              <a:t>on </a:t>
            </a:r>
            <a:r>
              <a:rPr lang="en-US" sz="3400" dirty="0" err="1" smtClean="0">
                <a:effectLst/>
              </a:rPr>
              <a:t>eorðan</a:t>
            </a:r>
            <a:r>
              <a:rPr lang="en-US" sz="3400" dirty="0" smtClean="0">
                <a:effectLst/>
              </a:rPr>
              <a:t> </a:t>
            </a:r>
            <a:r>
              <a:rPr lang="en-US" sz="3400" dirty="0" err="1" smtClean="0">
                <a:effectLst/>
              </a:rPr>
              <a:t>swa</a:t>
            </a:r>
            <a:r>
              <a:rPr lang="en-US" sz="3400" dirty="0" smtClean="0">
                <a:effectLst/>
              </a:rPr>
              <a:t> </a:t>
            </a:r>
            <a:r>
              <a:rPr lang="en-US" sz="3400" dirty="0" err="1" smtClean="0">
                <a:effectLst/>
              </a:rPr>
              <a:t>swa</a:t>
            </a:r>
            <a:r>
              <a:rPr lang="en-US" sz="3400" dirty="0" smtClean="0">
                <a:effectLst/>
              </a:rPr>
              <a:t> on </a:t>
            </a:r>
            <a:r>
              <a:rPr lang="en-US" sz="3400" dirty="0" err="1" smtClean="0">
                <a:effectLst/>
              </a:rPr>
              <a:t>heofonum</a:t>
            </a:r>
            <a:r>
              <a:rPr lang="en-US" sz="3400" dirty="0" smtClean="0">
                <a:effectLst/>
              </a:rPr>
              <a:t>. </a:t>
            </a:r>
          </a:p>
          <a:p>
            <a:pPr marL="0" indent="0" algn="ctr">
              <a:buNone/>
            </a:pPr>
            <a:r>
              <a:rPr lang="en-US" sz="3400" dirty="0" err="1" smtClean="0">
                <a:effectLst/>
              </a:rPr>
              <a:t>urne</a:t>
            </a:r>
            <a:r>
              <a:rPr lang="en-US" sz="3400" dirty="0" smtClean="0">
                <a:effectLst/>
              </a:rPr>
              <a:t> </a:t>
            </a:r>
            <a:r>
              <a:rPr lang="en-US" sz="3400" dirty="0" err="1" smtClean="0">
                <a:effectLst/>
              </a:rPr>
              <a:t>gedæghwamlican</a:t>
            </a:r>
            <a:r>
              <a:rPr lang="en-US" sz="3400" dirty="0" smtClean="0">
                <a:effectLst/>
              </a:rPr>
              <a:t> </a:t>
            </a:r>
            <a:r>
              <a:rPr lang="en-US" sz="3400" dirty="0" err="1" smtClean="0">
                <a:effectLst/>
              </a:rPr>
              <a:t>hlaf</a:t>
            </a:r>
            <a:r>
              <a:rPr lang="en-US" sz="3400" dirty="0" smtClean="0">
                <a:effectLst/>
              </a:rPr>
              <a:t> </a:t>
            </a:r>
            <a:r>
              <a:rPr lang="en-US" sz="3400" dirty="0" err="1" smtClean="0">
                <a:effectLst/>
              </a:rPr>
              <a:t>syle</a:t>
            </a:r>
            <a:r>
              <a:rPr lang="en-US" sz="3400" dirty="0" smtClean="0">
                <a:effectLst/>
              </a:rPr>
              <a:t> us </a:t>
            </a:r>
            <a:r>
              <a:rPr lang="en-US" sz="3400" dirty="0" err="1" smtClean="0">
                <a:effectLst/>
              </a:rPr>
              <a:t>todæg</a:t>
            </a:r>
            <a:endParaRPr lang="en-US" sz="3400" dirty="0" smtClean="0">
              <a:effectLst/>
            </a:endParaRPr>
          </a:p>
          <a:p>
            <a:pPr marL="0" indent="0" algn="ctr">
              <a:buNone/>
            </a:pPr>
            <a:r>
              <a:rPr lang="en-US" sz="3400" dirty="0" smtClean="0">
                <a:effectLst/>
              </a:rPr>
              <a:t>and </a:t>
            </a:r>
            <a:r>
              <a:rPr lang="en-US" sz="3400" dirty="0" err="1" smtClean="0">
                <a:effectLst/>
              </a:rPr>
              <a:t>forgyf</a:t>
            </a:r>
            <a:r>
              <a:rPr lang="en-US" sz="3400" dirty="0" smtClean="0">
                <a:effectLst/>
              </a:rPr>
              <a:t> us </a:t>
            </a:r>
            <a:r>
              <a:rPr lang="en-US" sz="3400" dirty="0" err="1" smtClean="0">
                <a:effectLst/>
              </a:rPr>
              <a:t>ure</a:t>
            </a:r>
            <a:r>
              <a:rPr lang="en-US" sz="3400" dirty="0" smtClean="0">
                <a:effectLst/>
              </a:rPr>
              <a:t> </a:t>
            </a:r>
            <a:r>
              <a:rPr lang="en-US" sz="3400" dirty="0" err="1" smtClean="0">
                <a:effectLst/>
              </a:rPr>
              <a:t>gyltas</a:t>
            </a:r>
            <a:endParaRPr lang="en-US" sz="3400" dirty="0" smtClean="0">
              <a:effectLst/>
            </a:endParaRPr>
          </a:p>
          <a:p>
            <a:pPr marL="0" indent="0" algn="ctr">
              <a:buNone/>
            </a:pPr>
            <a:r>
              <a:rPr lang="en-US" sz="3400" dirty="0" err="1" smtClean="0">
                <a:effectLst/>
              </a:rPr>
              <a:t>swa</a:t>
            </a:r>
            <a:r>
              <a:rPr lang="en-US" sz="3400" dirty="0" smtClean="0">
                <a:effectLst/>
              </a:rPr>
              <a:t> </a:t>
            </a:r>
            <a:r>
              <a:rPr lang="en-US" sz="3400" dirty="0" err="1" smtClean="0">
                <a:effectLst/>
              </a:rPr>
              <a:t>swa</a:t>
            </a:r>
            <a:r>
              <a:rPr lang="en-US" sz="3400" dirty="0" smtClean="0">
                <a:effectLst/>
              </a:rPr>
              <a:t> we </a:t>
            </a:r>
            <a:r>
              <a:rPr lang="en-US" sz="3400" dirty="0" err="1" smtClean="0">
                <a:effectLst/>
              </a:rPr>
              <a:t>forgyfað</a:t>
            </a:r>
            <a:r>
              <a:rPr lang="en-US" sz="3400" dirty="0" smtClean="0">
                <a:effectLst/>
              </a:rPr>
              <a:t> </a:t>
            </a:r>
            <a:r>
              <a:rPr lang="en-US" sz="3400" dirty="0" err="1" smtClean="0">
                <a:effectLst/>
              </a:rPr>
              <a:t>urum</a:t>
            </a:r>
            <a:r>
              <a:rPr lang="en-US" sz="3400" dirty="0" smtClean="0">
                <a:effectLst/>
              </a:rPr>
              <a:t> </a:t>
            </a:r>
            <a:r>
              <a:rPr lang="en-US" sz="3400" dirty="0" err="1" smtClean="0">
                <a:effectLst/>
              </a:rPr>
              <a:t>gyltendum</a:t>
            </a:r>
            <a:endParaRPr lang="en-US" sz="3400" dirty="0" smtClean="0">
              <a:effectLst/>
            </a:endParaRPr>
          </a:p>
          <a:p>
            <a:pPr marL="0" indent="0" algn="ctr">
              <a:buNone/>
            </a:pPr>
            <a:r>
              <a:rPr lang="en-US" sz="3400" dirty="0" smtClean="0">
                <a:effectLst/>
              </a:rPr>
              <a:t>and ne </a:t>
            </a:r>
            <a:r>
              <a:rPr lang="en-US" sz="3400" dirty="0" err="1" smtClean="0">
                <a:effectLst/>
              </a:rPr>
              <a:t>gelæd</a:t>
            </a:r>
            <a:r>
              <a:rPr lang="en-US" sz="3400" dirty="0" smtClean="0">
                <a:effectLst/>
              </a:rPr>
              <a:t> </a:t>
            </a:r>
            <a:r>
              <a:rPr lang="en-US" sz="3400" dirty="0" err="1" smtClean="0">
                <a:effectLst/>
              </a:rPr>
              <a:t>þu</a:t>
            </a:r>
            <a:r>
              <a:rPr lang="en-US" sz="3400" dirty="0" smtClean="0">
                <a:effectLst/>
              </a:rPr>
              <a:t> us on </a:t>
            </a:r>
            <a:r>
              <a:rPr lang="en-US" sz="3400" dirty="0" err="1" smtClean="0">
                <a:effectLst/>
              </a:rPr>
              <a:t>costnunge</a:t>
            </a:r>
            <a:endParaRPr lang="en-US" sz="3400" dirty="0" smtClean="0">
              <a:effectLst/>
            </a:endParaRPr>
          </a:p>
          <a:p>
            <a:pPr marL="0" indent="0" algn="ctr">
              <a:buNone/>
            </a:pPr>
            <a:r>
              <a:rPr lang="en-US" sz="3400" dirty="0" smtClean="0">
                <a:effectLst/>
              </a:rPr>
              <a:t>ac </a:t>
            </a:r>
            <a:r>
              <a:rPr lang="en-US" sz="3400" dirty="0" err="1" smtClean="0">
                <a:effectLst/>
              </a:rPr>
              <a:t>alys</a:t>
            </a:r>
            <a:r>
              <a:rPr lang="en-US" sz="3400" dirty="0" smtClean="0">
                <a:effectLst/>
              </a:rPr>
              <a:t> us of </a:t>
            </a:r>
            <a:r>
              <a:rPr lang="en-US" sz="3400" dirty="0" err="1" smtClean="0">
                <a:effectLst/>
              </a:rPr>
              <a:t>yfele</a:t>
            </a:r>
            <a:r>
              <a:rPr lang="en-US" sz="3400" dirty="0" smtClean="0">
                <a:effectLst/>
              </a:rPr>
              <a:t> </a:t>
            </a:r>
            <a:r>
              <a:rPr lang="en-US" sz="3400" dirty="0" err="1" smtClean="0">
                <a:effectLst/>
              </a:rPr>
              <a:t>soþlice</a:t>
            </a:r>
            <a:r>
              <a:rPr lang="en-US" sz="3400" dirty="0" smtClean="0">
                <a:effectLst/>
              </a:rPr>
              <a:t> </a:t>
            </a:r>
          </a:p>
          <a:p>
            <a:pPr marL="0" indent="0">
              <a:buNone/>
            </a:pPr>
            <a:r>
              <a:rPr lang="en-US" sz="3400" dirty="0" smtClean="0">
                <a:effectLst/>
                <a:hlinkClick r:id="rId2"/>
              </a:rPr>
              <a:t>Video Clip</a:t>
            </a:r>
            <a:endParaRPr lang="en-US" sz="3400" dirty="0" smtClean="0">
              <a:effectLst/>
            </a:endParaRPr>
          </a:p>
          <a:p>
            <a:endParaRPr lang="en-US" dirty="0"/>
          </a:p>
        </p:txBody>
      </p:sp>
    </p:spTree>
    <p:extLst>
      <p:ext uri="{BB962C8B-B14F-4D97-AF65-F5344CB8AC3E}">
        <p14:creationId xmlns:p14="http://schemas.microsoft.com/office/powerpoint/2010/main" val="6942492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Ever hear of the Lord’s Prayer?</a:t>
            </a:r>
            <a:endParaRPr lang="en-US" dirty="0"/>
          </a:p>
        </p:txBody>
      </p:sp>
      <p:sp>
        <p:nvSpPr>
          <p:cNvPr id="3" name="Content Placeholder 2"/>
          <p:cNvSpPr>
            <a:spLocks noGrp="1"/>
          </p:cNvSpPr>
          <p:nvPr>
            <p:ph sz="half" idx="1"/>
          </p:nvPr>
        </p:nvSpPr>
        <p:spPr/>
        <p:txBody>
          <a:bodyPr>
            <a:normAutofit fontScale="77500" lnSpcReduction="20000"/>
          </a:bodyPr>
          <a:lstStyle/>
          <a:p>
            <a:pPr marL="0" indent="0">
              <a:buNone/>
            </a:pPr>
            <a:r>
              <a:rPr lang="en-US" dirty="0" smtClean="0">
                <a:effectLst/>
              </a:rPr>
              <a:t>Our Father, which art in heaven,</a:t>
            </a:r>
            <a:br>
              <a:rPr lang="en-US" dirty="0" smtClean="0">
                <a:effectLst/>
              </a:rPr>
            </a:br>
            <a:r>
              <a:rPr lang="en-US" dirty="0" smtClean="0">
                <a:effectLst/>
              </a:rPr>
              <a:t>Hallowed be thy Name.</a:t>
            </a:r>
            <a:br>
              <a:rPr lang="en-US" dirty="0" smtClean="0">
                <a:effectLst/>
              </a:rPr>
            </a:br>
            <a:r>
              <a:rPr lang="en-US" dirty="0" smtClean="0">
                <a:effectLst/>
              </a:rPr>
              <a:t>Thy Kingdom come. </a:t>
            </a:r>
            <a:br>
              <a:rPr lang="en-US" dirty="0" smtClean="0">
                <a:effectLst/>
              </a:rPr>
            </a:br>
            <a:r>
              <a:rPr lang="en-US" dirty="0" smtClean="0">
                <a:effectLst/>
              </a:rPr>
              <a:t>Thy will be done in earth, </a:t>
            </a:r>
            <a:br>
              <a:rPr lang="en-US" dirty="0" smtClean="0">
                <a:effectLst/>
              </a:rPr>
            </a:br>
            <a:r>
              <a:rPr lang="en-US" dirty="0" smtClean="0">
                <a:effectLst/>
              </a:rPr>
              <a:t>As it is in heaven.</a:t>
            </a:r>
            <a:br>
              <a:rPr lang="en-US" dirty="0" smtClean="0">
                <a:effectLst/>
              </a:rPr>
            </a:br>
            <a:r>
              <a:rPr lang="en-US" dirty="0" smtClean="0">
                <a:effectLst/>
              </a:rPr>
              <a:t>Give us this day our daily bread.</a:t>
            </a:r>
            <a:br>
              <a:rPr lang="en-US" dirty="0" smtClean="0">
                <a:effectLst/>
              </a:rPr>
            </a:br>
            <a:r>
              <a:rPr lang="en-US" dirty="0" smtClean="0">
                <a:effectLst/>
              </a:rPr>
              <a:t>And forgive us our trespasses,</a:t>
            </a:r>
            <a:br>
              <a:rPr lang="en-US" dirty="0" smtClean="0">
                <a:effectLst/>
              </a:rPr>
            </a:br>
            <a:r>
              <a:rPr lang="en-US" dirty="0" smtClean="0">
                <a:effectLst/>
              </a:rPr>
              <a:t>As we forgive them that trespass against us. </a:t>
            </a:r>
            <a:br>
              <a:rPr lang="en-US" dirty="0" smtClean="0">
                <a:effectLst/>
              </a:rPr>
            </a:br>
            <a:r>
              <a:rPr lang="en-US" dirty="0" smtClean="0">
                <a:effectLst/>
              </a:rPr>
              <a:t>And lead us not into temptation, </a:t>
            </a:r>
            <a:br>
              <a:rPr lang="en-US" dirty="0" smtClean="0">
                <a:effectLst/>
              </a:rPr>
            </a:br>
            <a:r>
              <a:rPr lang="en-US" dirty="0" smtClean="0">
                <a:effectLst/>
              </a:rPr>
              <a:t>But deliver us from evil. </a:t>
            </a:r>
            <a:br>
              <a:rPr lang="en-US" dirty="0" smtClean="0">
                <a:effectLst/>
              </a:rPr>
            </a:br>
            <a:r>
              <a:rPr lang="en-US" dirty="0" smtClean="0">
                <a:effectLst/>
              </a:rPr>
              <a:t>For </a:t>
            </a:r>
            <a:r>
              <a:rPr lang="en-US" dirty="0" err="1" smtClean="0">
                <a:effectLst/>
              </a:rPr>
              <a:t>thine</a:t>
            </a:r>
            <a:r>
              <a:rPr lang="en-US" dirty="0" smtClean="0">
                <a:effectLst/>
              </a:rPr>
              <a:t> is the kingdom, </a:t>
            </a:r>
          </a:p>
          <a:p>
            <a:pPr marL="0" indent="0">
              <a:buNone/>
            </a:pPr>
            <a:r>
              <a:rPr lang="en-US" dirty="0" smtClean="0">
                <a:effectLst/>
              </a:rPr>
              <a:t>The power, and the glory, </a:t>
            </a:r>
          </a:p>
          <a:p>
            <a:pPr marL="0" indent="0">
              <a:buNone/>
            </a:pPr>
            <a:r>
              <a:rPr lang="en-US" dirty="0" smtClean="0">
                <a:effectLst/>
              </a:rPr>
              <a:t>For ever and ever. </a:t>
            </a:r>
          </a:p>
          <a:p>
            <a:pPr marL="0" indent="0">
              <a:buNone/>
            </a:pPr>
            <a:r>
              <a:rPr lang="en-US" dirty="0" smtClean="0">
                <a:effectLst/>
              </a:rPr>
              <a:t>Amen.</a:t>
            </a:r>
          </a:p>
          <a:p>
            <a:endParaRPr lang="en-US" dirty="0"/>
          </a:p>
        </p:txBody>
      </p:sp>
      <p:sp>
        <p:nvSpPr>
          <p:cNvPr id="4" name="Content Placeholder 3"/>
          <p:cNvSpPr>
            <a:spLocks noGrp="1"/>
          </p:cNvSpPr>
          <p:nvPr>
            <p:ph sz="half" idx="2"/>
          </p:nvPr>
        </p:nvSpPr>
        <p:spPr>
          <a:xfrm>
            <a:off x="4343400" y="1600200"/>
            <a:ext cx="4343400" cy="4525963"/>
          </a:xfrm>
        </p:spPr>
        <p:txBody>
          <a:bodyPr>
            <a:normAutofit fontScale="77500" lnSpcReduction="20000"/>
          </a:bodyPr>
          <a:lstStyle/>
          <a:p>
            <a:pPr marL="0" indent="0">
              <a:buNone/>
            </a:pPr>
            <a:r>
              <a:rPr lang="en-US" dirty="0" err="1" smtClean="0">
                <a:effectLst/>
              </a:rPr>
              <a:t>Fæder</a:t>
            </a:r>
            <a:r>
              <a:rPr lang="en-US" dirty="0" smtClean="0">
                <a:effectLst/>
              </a:rPr>
              <a:t> </a:t>
            </a:r>
            <a:r>
              <a:rPr lang="en-US" dirty="0" err="1" smtClean="0">
                <a:effectLst/>
              </a:rPr>
              <a:t>ure</a:t>
            </a:r>
            <a:r>
              <a:rPr lang="en-US" dirty="0" smtClean="0">
                <a:effectLst/>
              </a:rPr>
              <a:t> </a:t>
            </a:r>
            <a:r>
              <a:rPr lang="en-US" dirty="0" err="1" smtClean="0">
                <a:effectLst/>
              </a:rPr>
              <a:t>þu</a:t>
            </a:r>
            <a:r>
              <a:rPr lang="en-US" dirty="0" smtClean="0">
                <a:effectLst/>
              </a:rPr>
              <a:t> </a:t>
            </a:r>
            <a:r>
              <a:rPr lang="en-US" dirty="0" err="1" smtClean="0">
                <a:effectLst/>
              </a:rPr>
              <a:t>þe</a:t>
            </a:r>
            <a:r>
              <a:rPr lang="en-US" dirty="0" smtClean="0">
                <a:effectLst/>
              </a:rPr>
              <a:t> </a:t>
            </a:r>
            <a:r>
              <a:rPr lang="en-US" dirty="0" err="1" smtClean="0">
                <a:effectLst/>
              </a:rPr>
              <a:t>eart</a:t>
            </a:r>
            <a:r>
              <a:rPr lang="en-US" dirty="0" smtClean="0">
                <a:effectLst/>
              </a:rPr>
              <a:t> on </a:t>
            </a:r>
            <a:r>
              <a:rPr lang="en-US" dirty="0" err="1" smtClean="0">
                <a:effectLst/>
              </a:rPr>
              <a:t>heofonum</a:t>
            </a:r>
            <a:r>
              <a:rPr lang="en-US" dirty="0" smtClean="0">
                <a:effectLst/>
              </a:rPr>
              <a:t>;</a:t>
            </a:r>
          </a:p>
          <a:p>
            <a:pPr marL="0" indent="0">
              <a:buNone/>
            </a:pPr>
            <a:r>
              <a:rPr lang="en-US" dirty="0" smtClean="0">
                <a:effectLst/>
              </a:rPr>
              <a:t>Si </a:t>
            </a:r>
            <a:r>
              <a:rPr lang="en-US" dirty="0" err="1" smtClean="0">
                <a:effectLst/>
              </a:rPr>
              <a:t>þin</a:t>
            </a:r>
            <a:r>
              <a:rPr lang="en-US" dirty="0" smtClean="0">
                <a:effectLst/>
              </a:rPr>
              <a:t> </a:t>
            </a:r>
            <a:r>
              <a:rPr lang="en-US" dirty="0" err="1" smtClean="0">
                <a:effectLst/>
              </a:rPr>
              <a:t>nama</a:t>
            </a:r>
            <a:r>
              <a:rPr lang="en-US" dirty="0" smtClean="0">
                <a:effectLst/>
              </a:rPr>
              <a:t> </a:t>
            </a:r>
            <a:r>
              <a:rPr lang="en-US" dirty="0" err="1" smtClean="0">
                <a:effectLst/>
              </a:rPr>
              <a:t>gehalgod</a:t>
            </a:r>
            <a:endParaRPr lang="en-US" dirty="0" smtClean="0">
              <a:effectLst/>
            </a:endParaRPr>
          </a:p>
          <a:p>
            <a:pPr marL="0" indent="0">
              <a:buNone/>
            </a:pPr>
            <a:r>
              <a:rPr lang="en-US" dirty="0" smtClean="0">
                <a:effectLst/>
              </a:rPr>
              <a:t>to </a:t>
            </a:r>
            <a:r>
              <a:rPr lang="en-US" dirty="0" err="1" smtClean="0">
                <a:effectLst/>
              </a:rPr>
              <a:t>becume</a:t>
            </a:r>
            <a:r>
              <a:rPr lang="en-US" dirty="0" smtClean="0">
                <a:effectLst/>
              </a:rPr>
              <a:t> </a:t>
            </a:r>
            <a:r>
              <a:rPr lang="en-US" dirty="0" err="1" smtClean="0">
                <a:effectLst/>
              </a:rPr>
              <a:t>þin</a:t>
            </a:r>
            <a:r>
              <a:rPr lang="en-US" dirty="0" smtClean="0">
                <a:effectLst/>
              </a:rPr>
              <a:t> rice</a:t>
            </a:r>
          </a:p>
          <a:p>
            <a:pPr marL="0" indent="0">
              <a:buNone/>
            </a:pPr>
            <a:r>
              <a:rPr lang="en-US" dirty="0" err="1" smtClean="0">
                <a:effectLst/>
              </a:rPr>
              <a:t>gewurþe</a:t>
            </a:r>
            <a:r>
              <a:rPr lang="en-US" dirty="0" smtClean="0">
                <a:effectLst/>
              </a:rPr>
              <a:t> </a:t>
            </a:r>
            <a:r>
              <a:rPr lang="en-US" dirty="0" err="1" smtClean="0">
                <a:effectLst/>
              </a:rPr>
              <a:t>ðin</a:t>
            </a:r>
            <a:r>
              <a:rPr lang="en-US" dirty="0" smtClean="0">
                <a:effectLst/>
              </a:rPr>
              <a:t> </a:t>
            </a:r>
            <a:r>
              <a:rPr lang="en-US" dirty="0" err="1" smtClean="0">
                <a:effectLst/>
              </a:rPr>
              <a:t>willa</a:t>
            </a:r>
            <a:endParaRPr lang="en-US" dirty="0" smtClean="0">
              <a:effectLst/>
            </a:endParaRPr>
          </a:p>
          <a:p>
            <a:pPr marL="0" indent="0">
              <a:buNone/>
            </a:pPr>
            <a:r>
              <a:rPr lang="en-US" dirty="0" smtClean="0">
                <a:effectLst/>
              </a:rPr>
              <a:t>on </a:t>
            </a:r>
            <a:r>
              <a:rPr lang="en-US" dirty="0" err="1" smtClean="0">
                <a:effectLst/>
              </a:rPr>
              <a:t>eorðan</a:t>
            </a:r>
            <a:r>
              <a:rPr lang="en-US" dirty="0" smtClean="0">
                <a:effectLst/>
              </a:rPr>
              <a:t> </a:t>
            </a:r>
            <a:r>
              <a:rPr lang="en-US" dirty="0" err="1" smtClean="0">
                <a:effectLst/>
              </a:rPr>
              <a:t>swa</a:t>
            </a:r>
            <a:r>
              <a:rPr lang="en-US" dirty="0" smtClean="0">
                <a:effectLst/>
              </a:rPr>
              <a:t> </a:t>
            </a:r>
            <a:r>
              <a:rPr lang="en-US" dirty="0" err="1" smtClean="0">
                <a:effectLst/>
              </a:rPr>
              <a:t>swa</a:t>
            </a:r>
            <a:r>
              <a:rPr lang="en-US" dirty="0" smtClean="0">
                <a:effectLst/>
              </a:rPr>
              <a:t> on </a:t>
            </a:r>
            <a:r>
              <a:rPr lang="en-US" dirty="0" err="1" smtClean="0">
                <a:effectLst/>
              </a:rPr>
              <a:t>heofonum</a:t>
            </a:r>
            <a:r>
              <a:rPr lang="en-US" dirty="0" smtClean="0">
                <a:effectLst/>
              </a:rPr>
              <a:t>. </a:t>
            </a:r>
          </a:p>
          <a:p>
            <a:pPr marL="0" indent="0">
              <a:buNone/>
            </a:pPr>
            <a:r>
              <a:rPr lang="en-US" dirty="0" err="1" smtClean="0">
                <a:effectLst/>
              </a:rPr>
              <a:t>urne</a:t>
            </a:r>
            <a:r>
              <a:rPr lang="en-US" dirty="0" smtClean="0">
                <a:effectLst/>
              </a:rPr>
              <a:t> </a:t>
            </a:r>
            <a:r>
              <a:rPr lang="en-US" dirty="0" err="1" smtClean="0">
                <a:effectLst/>
              </a:rPr>
              <a:t>gedæghwamlican</a:t>
            </a:r>
            <a:r>
              <a:rPr lang="en-US" dirty="0" smtClean="0">
                <a:effectLst/>
              </a:rPr>
              <a:t> </a:t>
            </a:r>
            <a:r>
              <a:rPr lang="en-US" dirty="0" err="1" smtClean="0">
                <a:effectLst/>
              </a:rPr>
              <a:t>hlaf</a:t>
            </a:r>
            <a:r>
              <a:rPr lang="en-US" dirty="0" smtClean="0">
                <a:effectLst/>
              </a:rPr>
              <a:t> </a:t>
            </a:r>
            <a:r>
              <a:rPr lang="en-US" dirty="0" err="1" smtClean="0">
                <a:effectLst/>
              </a:rPr>
              <a:t>syle</a:t>
            </a:r>
            <a:r>
              <a:rPr lang="en-US" dirty="0" smtClean="0">
                <a:effectLst/>
              </a:rPr>
              <a:t> us </a:t>
            </a:r>
            <a:r>
              <a:rPr lang="en-US" dirty="0" err="1" smtClean="0">
                <a:effectLst/>
              </a:rPr>
              <a:t>todæg</a:t>
            </a:r>
            <a:endParaRPr lang="en-US" dirty="0" smtClean="0">
              <a:effectLst/>
            </a:endParaRPr>
          </a:p>
          <a:p>
            <a:pPr marL="0" indent="0">
              <a:buNone/>
            </a:pPr>
            <a:r>
              <a:rPr lang="en-US" dirty="0" smtClean="0">
                <a:effectLst/>
              </a:rPr>
              <a:t>and </a:t>
            </a:r>
            <a:r>
              <a:rPr lang="en-US" dirty="0" err="1" smtClean="0">
                <a:effectLst/>
              </a:rPr>
              <a:t>forgyf</a:t>
            </a:r>
            <a:r>
              <a:rPr lang="en-US" dirty="0" smtClean="0">
                <a:effectLst/>
              </a:rPr>
              <a:t> us </a:t>
            </a:r>
            <a:r>
              <a:rPr lang="en-US" dirty="0" err="1" smtClean="0">
                <a:effectLst/>
              </a:rPr>
              <a:t>ure</a:t>
            </a:r>
            <a:r>
              <a:rPr lang="en-US" dirty="0" smtClean="0">
                <a:effectLst/>
              </a:rPr>
              <a:t> </a:t>
            </a:r>
            <a:r>
              <a:rPr lang="en-US" dirty="0" err="1" smtClean="0">
                <a:effectLst/>
              </a:rPr>
              <a:t>gyltas</a:t>
            </a:r>
            <a:endParaRPr lang="en-US" dirty="0" smtClean="0">
              <a:effectLst/>
            </a:endParaRPr>
          </a:p>
          <a:p>
            <a:pPr marL="0" indent="0">
              <a:buNone/>
            </a:pPr>
            <a:r>
              <a:rPr lang="en-US" dirty="0" err="1" smtClean="0">
                <a:effectLst/>
              </a:rPr>
              <a:t>swa</a:t>
            </a:r>
            <a:r>
              <a:rPr lang="en-US" dirty="0" smtClean="0">
                <a:effectLst/>
              </a:rPr>
              <a:t> </a:t>
            </a:r>
            <a:r>
              <a:rPr lang="en-US" dirty="0" err="1" smtClean="0">
                <a:effectLst/>
              </a:rPr>
              <a:t>swa</a:t>
            </a:r>
            <a:r>
              <a:rPr lang="en-US" dirty="0" smtClean="0">
                <a:effectLst/>
              </a:rPr>
              <a:t> we </a:t>
            </a:r>
            <a:r>
              <a:rPr lang="en-US" dirty="0" err="1" smtClean="0">
                <a:effectLst/>
              </a:rPr>
              <a:t>forgyfað</a:t>
            </a:r>
            <a:r>
              <a:rPr lang="en-US" dirty="0" smtClean="0">
                <a:effectLst/>
              </a:rPr>
              <a:t> </a:t>
            </a:r>
            <a:r>
              <a:rPr lang="en-US" dirty="0" err="1" smtClean="0">
                <a:effectLst/>
              </a:rPr>
              <a:t>urum</a:t>
            </a:r>
            <a:r>
              <a:rPr lang="en-US" dirty="0" smtClean="0">
                <a:effectLst/>
              </a:rPr>
              <a:t> </a:t>
            </a:r>
            <a:r>
              <a:rPr lang="en-US" dirty="0" err="1" smtClean="0">
                <a:effectLst/>
              </a:rPr>
              <a:t>gyltendum</a:t>
            </a:r>
            <a:endParaRPr lang="en-US" dirty="0" smtClean="0">
              <a:effectLst/>
            </a:endParaRPr>
          </a:p>
          <a:p>
            <a:pPr marL="0" indent="0">
              <a:buNone/>
            </a:pPr>
            <a:r>
              <a:rPr lang="en-US" dirty="0" smtClean="0">
                <a:effectLst/>
              </a:rPr>
              <a:t>and ne </a:t>
            </a:r>
            <a:r>
              <a:rPr lang="en-US" dirty="0" err="1" smtClean="0">
                <a:effectLst/>
              </a:rPr>
              <a:t>gelæd</a:t>
            </a:r>
            <a:r>
              <a:rPr lang="en-US" dirty="0" smtClean="0">
                <a:effectLst/>
              </a:rPr>
              <a:t> </a:t>
            </a:r>
            <a:r>
              <a:rPr lang="en-US" dirty="0" err="1" smtClean="0">
                <a:effectLst/>
              </a:rPr>
              <a:t>þu</a:t>
            </a:r>
            <a:r>
              <a:rPr lang="en-US" dirty="0" smtClean="0">
                <a:effectLst/>
              </a:rPr>
              <a:t> us on </a:t>
            </a:r>
            <a:r>
              <a:rPr lang="en-US" dirty="0" err="1" smtClean="0">
                <a:effectLst/>
              </a:rPr>
              <a:t>costnunge</a:t>
            </a:r>
            <a:endParaRPr lang="en-US" dirty="0" smtClean="0">
              <a:effectLst/>
            </a:endParaRPr>
          </a:p>
          <a:p>
            <a:pPr marL="0" indent="0">
              <a:buNone/>
            </a:pPr>
            <a:r>
              <a:rPr lang="en-US" dirty="0" smtClean="0">
                <a:effectLst/>
              </a:rPr>
              <a:t>ac </a:t>
            </a:r>
            <a:r>
              <a:rPr lang="en-US" dirty="0" err="1" smtClean="0">
                <a:effectLst/>
              </a:rPr>
              <a:t>alys</a:t>
            </a:r>
            <a:r>
              <a:rPr lang="en-US" dirty="0" smtClean="0">
                <a:effectLst/>
              </a:rPr>
              <a:t> us of </a:t>
            </a:r>
            <a:r>
              <a:rPr lang="en-US" dirty="0" err="1" smtClean="0">
                <a:effectLst/>
              </a:rPr>
              <a:t>yfele</a:t>
            </a:r>
            <a:r>
              <a:rPr lang="en-US" dirty="0" smtClean="0">
                <a:effectLst/>
              </a:rPr>
              <a:t> </a:t>
            </a:r>
            <a:r>
              <a:rPr lang="en-US" dirty="0" err="1" smtClean="0">
                <a:effectLst/>
              </a:rPr>
              <a:t>soþlice</a:t>
            </a:r>
            <a:r>
              <a:rPr lang="en-US" dirty="0" smtClean="0">
                <a:effectLst/>
              </a:rPr>
              <a:t> </a:t>
            </a:r>
          </a:p>
          <a:p>
            <a:pPr marL="0" indent="0">
              <a:buNone/>
            </a:pPr>
            <a:endParaRPr lang="en-US" dirty="0"/>
          </a:p>
        </p:txBody>
      </p:sp>
    </p:spTree>
    <p:extLst>
      <p:ext uri="{BB962C8B-B14F-4D97-AF65-F5344CB8AC3E}">
        <p14:creationId xmlns:p14="http://schemas.microsoft.com/office/powerpoint/2010/main" val="8952728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38" y="0"/>
            <a:ext cx="9162738" cy="6872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solidFill>
                  <a:srgbClr val="FFC000"/>
                </a:solidFill>
              </a:rPr>
              <a:t>Pre 400</a:t>
            </a:r>
            <a:endParaRPr lang="en-US" dirty="0">
              <a:solidFill>
                <a:srgbClr val="FFC000"/>
              </a:solidFill>
            </a:endParaRPr>
          </a:p>
        </p:txBody>
      </p:sp>
      <p:sp>
        <p:nvSpPr>
          <p:cNvPr id="3" name="Content Placeholder 2"/>
          <p:cNvSpPr>
            <a:spLocks noGrp="1"/>
          </p:cNvSpPr>
          <p:nvPr>
            <p:ph idx="1"/>
          </p:nvPr>
        </p:nvSpPr>
        <p:spPr>
          <a:xfrm>
            <a:off x="457200" y="3886200"/>
            <a:ext cx="8229600" cy="2971800"/>
          </a:xfrm>
        </p:spPr>
        <p:txBody>
          <a:bodyPr/>
          <a:lstStyle/>
          <a:p>
            <a:r>
              <a:rPr lang="en-US" b="1" dirty="0" smtClean="0">
                <a:solidFill>
                  <a:srgbClr val="FFC000"/>
                </a:solidFill>
              </a:rPr>
              <a:t>Celts called </a:t>
            </a:r>
            <a:r>
              <a:rPr lang="en-US" b="1" dirty="0" err="1" smtClean="0">
                <a:solidFill>
                  <a:srgbClr val="FFC000"/>
                </a:solidFill>
              </a:rPr>
              <a:t>Brythons</a:t>
            </a:r>
            <a:r>
              <a:rPr lang="en-US" b="1" dirty="0" smtClean="0">
                <a:solidFill>
                  <a:srgbClr val="FFC000"/>
                </a:solidFill>
              </a:rPr>
              <a:t> inhabit the isle</a:t>
            </a:r>
          </a:p>
          <a:p>
            <a:r>
              <a:rPr lang="en-US" b="1" dirty="0" smtClean="0">
                <a:solidFill>
                  <a:srgbClr val="FFC000"/>
                </a:solidFill>
              </a:rPr>
              <a:t>Julius Caesar (Roman) invades Britain</a:t>
            </a:r>
          </a:p>
          <a:p>
            <a:pPr lvl="1"/>
            <a:r>
              <a:rPr lang="en-US" b="1" dirty="0" smtClean="0">
                <a:solidFill>
                  <a:srgbClr val="FFC000"/>
                </a:solidFill>
              </a:rPr>
              <a:t>55 B.C.</a:t>
            </a:r>
          </a:p>
          <a:p>
            <a:r>
              <a:rPr lang="en-US" b="1" dirty="0" smtClean="0">
                <a:solidFill>
                  <a:srgbClr val="FFC000"/>
                </a:solidFill>
              </a:rPr>
              <a:t>Christianity proclaimed official religion of the Roman empire 313 A.D.</a:t>
            </a:r>
            <a:endParaRPr lang="en-US" b="1" dirty="0">
              <a:solidFill>
                <a:srgbClr val="FFC000"/>
              </a:solidFill>
            </a:endParaRPr>
          </a:p>
        </p:txBody>
      </p:sp>
    </p:spTree>
    <p:extLst>
      <p:ext uri="{BB962C8B-B14F-4D97-AF65-F5344CB8AC3E}">
        <p14:creationId xmlns:p14="http://schemas.microsoft.com/office/powerpoint/2010/main" val="6827295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2133600" y="217088"/>
            <a:ext cx="4648200" cy="6577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400 A.D.</a:t>
            </a:r>
            <a:endParaRPr lang="en-US" dirty="0"/>
          </a:p>
        </p:txBody>
      </p:sp>
      <p:sp>
        <p:nvSpPr>
          <p:cNvPr id="3" name="Content Placeholder 2"/>
          <p:cNvSpPr>
            <a:spLocks noGrp="1"/>
          </p:cNvSpPr>
          <p:nvPr>
            <p:ph idx="1"/>
          </p:nvPr>
        </p:nvSpPr>
        <p:spPr/>
        <p:txBody>
          <a:bodyPr/>
          <a:lstStyle/>
          <a:p>
            <a:r>
              <a:rPr lang="en-US" dirty="0" smtClean="0"/>
              <a:t>409 AD, Romans withdraw troops from Briton</a:t>
            </a:r>
          </a:p>
          <a:p>
            <a:pPr lvl="1"/>
            <a:r>
              <a:rPr lang="en-US" dirty="0" smtClean="0"/>
              <a:t>They left a legacy of public infrastructure but no political stability</a:t>
            </a:r>
          </a:p>
          <a:p>
            <a:r>
              <a:rPr lang="en-US" dirty="0" smtClean="0"/>
              <a:t>476 AD, Roman empire falls</a:t>
            </a:r>
          </a:p>
          <a:p>
            <a:pPr lvl="1"/>
            <a:r>
              <a:rPr lang="en-US" dirty="0" smtClean="0"/>
              <a:t>Fierce Germanic tribes are their downfall</a:t>
            </a:r>
          </a:p>
          <a:p>
            <a:r>
              <a:rPr lang="en-US" dirty="0" smtClean="0"/>
              <a:t>Anglo-Saxons invaded Briton</a:t>
            </a:r>
          </a:p>
          <a:p>
            <a:endParaRPr lang="en-US" dirty="0"/>
          </a:p>
        </p:txBody>
      </p:sp>
    </p:spTree>
    <p:extLst>
      <p:ext uri="{BB962C8B-B14F-4D97-AF65-F5344CB8AC3E}">
        <p14:creationId xmlns:p14="http://schemas.microsoft.com/office/powerpoint/2010/main" val="28959428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BEBA8EAE-BF5A-486C-A8C5-ECC9F3942E4B}">
                <a14:imgProps xmlns:a14="http://schemas.microsoft.com/office/drawing/2010/main">
                  <a14:imgLayer r:embed="rId4">
                    <a14:imgEffect>
                      <a14:artisticCrisscrossEtching/>
                    </a14:imgEffect>
                    <a14:imgEffect>
                      <a14:sharpenSoften amount="-35000"/>
                    </a14:imgEffect>
                  </a14:imgLayer>
                </a14:imgProps>
              </a:ext>
              <a:ext uri="{28A0092B-C50C-407E-A947-70E740481C1C}">
                <a14:useLocalDpi xmlns:a14="http://schemas.microsoft.com/office/drawing/2010/main" val="0"/>
              </a:ext>
            </a:extLst>
          </a:blip>
          <a:srcRect/>
          <a:stretch>
            <a:fillRect/>
          </a:stretch>
        </p:blipFill>
        <p:spPr bwMode="auto">
          <a:xfrm>
            <a:off x="1905000" y="0"/>
            <a:ext cx="4935511" cy="68548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500 A.D.</a:t>
            </a:r>
            <a:endParaRPr lang="en-US" dirty="0"/>
          </a:p>
        </p:txBody>
      </p:sp>
      <p:sp>
        <p:nvSpPr>
          <p:cNvPr id="3" name="Content Placeholder 2"/>
          <p:cNvSpPr>
            <a:spLocks noGrp="1"/>
          </p:cNvSpPr>
          <p:nvPr>
            <p:ph idx="1"/>
          </p:nvPr>
        </p:nvSpPr>
        <p:spPr/>
        <p:txBody>
          <a:bodyPr/>
          <a:lstStyle/>
          <a:p>
            <a:r>
              <a:rPr lang="en-US" dirty="0" smtClean="0"/>
              <a:t>King Arthur rules the Celtic tribes, circa 516</a:t>
            </a:r>
          </a:p>
          <a:p>
            <a:r>
              <a:rPr lang="en-US" dirty="0" smtClean="0"/>
              <a:t>King Arthur is killed at Battle of </a:t>
            </a:r>
            <a:r>
              <a:rPr lang="en-US" dirty="0" err="1" smtClean="0"/>
              <a:t>Camlann</a:t>
            </a:r>
            <a:r>
              <a:rPr lang="en-US" dirty="0" smtClean="0"/>
              <a:t>, 537</a:t>
            </a:r>
          </a:p>
          <a:p>
            <a:r>
              <a:rPr lang="en-US" dirty="0" smtClean="0"/>
              <a:t>Saint Augustine converts Anglo-Saxon King Ethelbert, 597</a:t>
            </a:r>
          </a:p>
          <a:p>
            <a:pPr lvl="1"/>
            <a:r>
              <a:rPr lang="en-US" dirty="0" smtClean="0"/>
              <a:t>Leads to the creation of a monastery in </a:t>
            </a:r>
            <a:r>
              <a:rPr lang="en-US" dirty="0" smtClean="0"/>
              <a:t>Canterbury</a:t>
            </a:r>
            <a:endParaRPr lang="en-US" dirty="0"/>
          </a:p>
        </p:txBody>
      </p:sp>
    </p:spTree>
    <p:extLst>
      <p:ext uri="{BB962C8B-B14F-4D97-AF65-F5344CB8AC3E}">
        <p14:creationId xmlns:p14="http://schemas.microsoft.com/office/powerpoint/2010/main" val="37066995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600 A.D</a:t>
            </a:r>
            <a:endParaRPr lang="en-US" dirty="0"/>
          </a:p>
        </p:txBody>
      </p:sp>
      <p:sp>
        <p:nvSpPr>
          <p:cNvPr id="3" name="Content Placeholder 2"/>
          <p:cNvSpPr>
            <a:spLocks noGrp="1"/>
          </p:cNvSpPr>
          <p:nvPr>
            <p:ph idx="1"/>
          </p:nvPr>
        </p:nvSpPr>
        <p:spPr/>
        <p:txBody>
          <a:bodyPr/>
          <a:lstStyle/>
          <a:p>
            <a:r>
              <a:rPr lang="en-US" dirty="0" smtClean="0"/>
              <a:t>British Christian Church is united with Roman Church, 664</a:t>
            </a:r>
          </a:p>
          <a:p>
            <a:pPr lvl="1"/>
            <a:r>
              <a:rPr lang="en-US" dirty="0" smtClean="0"/>
              <a:t>Synod </a:t>
            </a:r>
            <a:r>
              <a:rPr lang="en-US" dirty="0" err="1" smtClean="0"/>
              <a:t>Whitby</a:t>
            </a:r>
            <a:endParaRPr lang="en-US" dirty="0"/>
          </a:p>
        </p:txBody>
      </p:sp>
    </p:spTree>
    <p:extLst>
      <p:ext uri="{BB962C8B-B14F-4D97-AF65-F5344CB8AC3E}">
        <p14:creationId xmlns:p14="http://schemas.microsoft.com/office/powerpoint/2010/main" val="36696963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7030A0">
            <a:alpha val="58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700 A.D.</a:t>
            </a:r>
            <a:endParaRPr lang="en-US" dirty="0"/>
          </a:p>
        </p:txBody>
      </p:sp>
      <p:sp>
        <p:nvSpPr>
          <p:cNvPr id="3" name="Content Placeholder 2"/>
          <p:cNvSpPr>
            <a:spLocks noGrp="1"/>
          </p:cNvSpPr>
          <p:nvPr>
            <p:ph sz="half" idx="1"/>
          </p:nvPr>
        </p:nvSpPr>
        <p:spPr/>
        <p:txBody>
          <a:bodyPr/>
          <a:lstStyle/>
          <a:p>
            <a:r>
              <a:rPr lang="en-US" dirty="0" smtClean="0"/>
              <a:t>Beowulf is first recorded, circa 700 A.D.</a:t>
            </a:r>
          </a:p>
          <a:p>
            <a:r>
              <a:rPr lang="en-US" dirty="0" smtClean="0"/>
              <a:t>Monks begin work on Book of </a:t>
            </a:r>
            <a:r>
              <a:rPr lang="en-US" dirty="0" err="1" smtClean="0"/>
              <a:t>Kells</a:t>
            </a:r>
            <a:r>
              <a:rPr lang="en-US" dirty="0" smtClean="0"/>
              <a:t> illuminated manuscript, 760</a:t>
            </a:r>
          </a:p>
          <a:p>
            <a:r>
              <a:rPr lang="en-US" dirty="0" smtClean="0"/>
              <a:t>Vikings invade Briton, 793</a:t>
            </a:r>
            <a:endParaRPr lang="en-US" dirty="0"/>
          </a:p>
        </p:txBody>
      </p:sp>
      <p:sp>
        <p:nvSpPr>
          <p:cNvPr id="4" name="Content Placeholder 3"/>
          <p:cNvSpPr>
            <a:spLocks noGrp="1"/>
          </p:cNvSpPr>
          <p:nvPr>
            <p:ph sz="half" idx="2"/>
          </p:nvPr>
        </p:nvSpPr>
        <p:spPr/>
        <p:txBody>
          <a:bodyPr/>
          <a:lstStyle/>
          <a:p>
            <a:endParaRPr lang="en-US"/>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1371600"/>
            <a:ext cx="3290979" cy="5095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504676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BEBA8EAE-BF5A-486C-A8C5-ECC9F3942E4B}">
                <a14:imgProps xmlns:a14="http://schemas.microsoft.com/office/drawing/2010/main">
                  <a14:imgLayer r:embed="rId4">
                    <a14:imgEffect>
                      <a14:saturation sat="0"/>
                    </a14:imgEffect>
                    <a14:imgEffect>
                      <a14:brightnessContrast bright="45000" contrast="-58000"/>
                    </a14:imgEffect>
                  </a14:imgLayer>
                </a14:imgProps>
              </a:ext>
              <a:ext uri="{28A0092B-C50C-407E-A947-70E740481C1C}">
                <a14:useLocalDpi xmlns:a14="http://schemas.microsoft.com/office/drawing/2010/main" val="0"/>
              </a:ext>
            </a:extLst>
          </a:blip>
          <a:srcRect/>
          <a:stretch>
            <a:fillRect/>
          </a:stretch>
        </p:blipFill>
        <p:spPr bwMode="auto">
          <a:xfrm>
            <a:off x="1828800" y="31230"/>
            <a:ext cx="5552439" cy="6826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800 A.D.</a:t>
            </a:r>
            <a:endParaRPr lang="en-US" dirty="0"/>
          </a:p>
        </p:txBody>
      </p:sp>
      <p:sp>
        <p:nvSpPr>
          <p:cNvPr id="3" name="Content Placeholder 2"/>
          <p:cNvSpPr>
            <a:spLocks noGrp="1"/>
          </p:cNvSpPr>
          <p:nvPr>
            <p:ph idx="1"/>
          </p:nvPr>
        </p:nvSpPr>
        <p:spPr>
          <a:xfrm>
            <a:off x="490219" y="3657600"/>
            <a:ext cx="8229600" cy="1600200"/>
          </a:xfrm>
        </p:spPr>
        <p:txBody>
          <a:bodyPr/>
          <a:lstStyle/>
          <a:p>
            <a:r>
              <a:rPr lang="en-US" dirty="0" smtClean="0"/>
              <a:t>Alfred the Great is king of England, 849-899</a:t>
            </a:r>
          </a:p>
          <a:p>
            <a:r>
              <a:rPr lang="en-US" dirty="0" smtClean="0"/>
              <a:t>Christianity resurges in popularity</a:t>
            </a:r>
            <a:endParaRPr lang="en-US" dirty="0"/>
          </a:p>
        </p:txBody>
      </p:sp>
    </p:spTree>
    <p:extLst>
      <p:ext uri="{BB962C8B-B14F-4D97-AF65-F5344CB8AC3E}">
        <p14:creationId xmlns:p14="http://schemas.microsoft.com/office/powerpoint/2010/main" val="17832724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7496" y="1219199"/>
            <a:ext cx="9151495" cy="4875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900 A.D-1100 A.D.</a:t>
            </a:r>
            <a:endParaRPr lang="en-US" dirty="0"/>
          </a:p>
        </p:txBody>
      </p:sp>
      <p:sp>
        <p:nvSpPr>
          <p:cNvPr id="3" name="Content Placeholder 2"/>
          <p:cNvSpPr>
            <a:spLocks noGrp="1"/>
          </p:cNvSpPr>
          <p:nvPr>
            <p:ph idx="1"/>
          </p:nvPr>
        </p:nvSpPr>
        <p:spPr/>
        <p:txBody>
          <a:bodyPr/>
          <a:lstStyle/>
          <a:p>
            <a:r>
              <a:rPr lang="en-US" dirty="0" smtClean="0">
                <a:solidFill>
                  <a:schemeClr val="bg1"/>
                </a:solidFill>
              </a:rPr>
              <a:t>The Exeter Book, collection of English poems, first copied, 975</a:t>
            </a:r>
          </a:p>
          <a:p>
            <a:r>
              <a:rPr lang="en-US" dirty="0" smtClean="0">
                <a:solidFill>
                  <a:schemeClr val="bg1"/>
                </a:solidFill>
              </a:rPr>
              <a:t>The world’s first novel, Tale of </a:t>
            </a:r>
            <a:r>
              <a:rPr lang="en-US" dirty="0" err="1" smtClean="0">
                <a:solidFill>
                  <a:schemeClr val="bg1"/>
                </a:solidFill>
              </a:rPr>
              <a:t>Genji</a:t>
            </a:r>
            <a:r>
              <a:rPr lang="en-US" dirty="0" smtClean="0">
                <a:solidFill>
                  <a:schemeClr val="bg1"/>
                </a:solidFill>
              </a:rPr>
              <a:t>, is written in Japan, Circa 1000</a:t>
            </a:r>
          </a:p>
          <a:p>
            <a:r>
              <a:rPr lang="en-US" dirty="0" smtClean="0">
                <a:solidFill>
                  <a:schemeClr val="bg1"/>
                </a:solidFill>
              </a:rPr>
              <a:t>Norman invasion 1066</a:t>
            </a:r>
          </a:p>
          <a:p>
            <a:pPr lvl="1"/>
            <a:r>
              <a:rPr lang="en-US" dirty="0" smtClean="0">
                <a:solidFill>
                  <a:schemeClr val="bg1"/>
                </a:solidFill>
              </a:rPr>
              <a:t>William the Conqueror King</a:t>
            </a:r>
            <a:endParaRPr lang="en-US" dirty="0">
              <a:solidFill>
                <a:schemeClr val="bg1"/>
              </a:solidFill>
            </a:endParaRPr>
          </a:p>
        </p:txBody>
      </p:sp>
    </p:spTree>
    <p:extLst>
      <p:ext uri="{BB962C8B-B14F-4D97-AF65-F5344CB8AC3E}">
        <p14:creationId xmlns:p14="http://schemas.microsoft.com/office/powerpoint/2010/main" val="16294839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Anglo Saxon Culture: A look at women</a:t>
            </a:r>
            <a:endParaRPr lang="en-US" dirty="0"/>
          </a:p>
        </p:txBody>
      </p:sp>
      <p:sp>
        <p:nvSpPr>
          <p:cNvPr id="3" name="Content Placeholder 2"/>
          <p:cNvSpPr>
            <a:spLocks noGrp="1"/>
          </p:cNvSpPr>
          <p:nvPr>
            <p:ph idx="1"/>
          </p:nvPr>
        </p:nvSpPr>
        <p:spPr/>
        <p:txBody>
          <a:bodyPr/>
          <a:lstStyle/>
          <a:p>
            <a:r>
              <a:rPr lang="en-US" dirty="0" smtClean="0"/>
              <a:t>Before the Norman Invasion, women had the following rights:</a:t>
            </a:r>
          </a:p>
          <a:p>
            <a:pPr lvl="1"/>
            <a:r>
              <a:rPr lang="en-US" dirty="0" smtClean="0"/>
              <a:t>They could hold property</a:t>
            </a:r>
          </a:p>
          <a:p>
            <a:pPr lvl="1"/>
            <a:r>
              <a:rPr lang="en-US" dirty="0" smtClean="0"/>
              <a:t>Even when married they held rights to personal property</a:t>
            </a:r>
          </a:p>
          <a:p>
            <a:pPr lvl="2"/>
            <a:r>
              <a:rPr lang="en-US" dirty="0" smtClean="0"/>
              <a:t>Wedding gifts were given by the prospective husband to the bride and she alone controlled this gift</a:t>
            </a:r>
          </a:p>
          <a:p>
            <a:pPr lvl="1"/>
            <a:r>
              <a:rPr lang="en-US" dirty="0" smtClean="0"/>
              <a:t>Women became abbesses in churches (high rank)</a:t>
            </a:r>
          </a:p>
          <a:p>
            <a:pPr lvl="1"/>
            <a:endParaRPr lang="en-US" dirty="0"/>
          </a:p>
        </p:txBody>
      </p:sp>
    </p:spTree>
    <p:extLst>
      <p:ext uri="{BB962C8B-B14F-4D97-AF65-F5344CB8AC3E}">
        <p14:creationId xmlns:p14="http://schemas.microsoft.com/office/powerpoint/2010/main" val="31519432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97</TotalTime>
  <Words>929</Words>
  <Application>Microsoft Office PowerPoint</Application>
  <PresentationFormat>On-screen Show (4:3)</PresentationFormat>
  <Paragraphs>97</Paragraphs>
  <Slides>12</Slides>
  <Notes>6</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England in the Dark Ages</vt:lpstr>
      <vt:lpstr>Pre 400</vt:lpstr>
      <vt:lpstr>400 A.D.</vt:lpstr>
      <vt:lpstr>500 A.D.</vt:lpstr>
      <vt:lpstr>600 A.D</vt:lpstr>
      <vt:lpstr>700 A.D.</vt:lpstr>
      <vt:lpstr>800 A.D.</vt:lpstr>
      <vt:lpstr>900 A.D-1100 A.D.</vt:lpstr>
      <vt:lpstr>Anglo Saxon Culture: A look at women</vt:lpstr>
      <vt:lpstr>Anglo Saxon Culture: Barbarians?</vt:lpstr>
      <vt:lpstr>A look at Old English</vt:lpstr>
      <vt:lpstr>Ever hear of the Lord’s Prayer?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McCune, Mariah</dc:creator>
  <cp:lastModifiedBy>McCune, Mariah</cp:lastModifiedBy>
  <cp:revision>16</cp:revision>
  <dcterms:created xsi:type="dcterms:W3CDTF">2012-12-19T18:23:18Z</dcterms:created>
  <dcterms:modified xsi:type="dcterms:W3CDTF">2012-12-19T20:12:06Z</dcterms:modified>
</cp:coreProperties>
</file>