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56" r:id="rId2"/>
    <p:sldId id="258" r:id="rId3"/>
    <p:sldId id="257"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75147" autoAdjust="0"/>
  </p:normalViewPr>
  <p:slideViewPr>
    <p:cSldViewPr snapToGrid="0">
      <p:cViewPr varScale="1">
        <p:scale>
          <a:sx n="68" d="100"/>
          <a:sy n="68" d="100"/>
        </p:scale>
        <p:origin x="14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239776-D554-4781-BFED-4005E58746C9}" type="datetimeFigureOut">
              <a:rPr lang="en-US" smtClean="0"/>
              <a:t>10/25/2017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1A6C81-DA94-4B64-82AB-AB8362800861}" type="slidenum">
              <a:rPr lang="en-US" smtClean="0"/>
              <a:t>‹#›</a:t>
            </a:fld>
            <a:endParaRPr lang="en-US"/>
          </a:p>
        </p:txBody>
      </p:sp>
    </p:spTree>
    <p:extLst>
      <p:ext uri="{BB962C8B-B14F-4D97-AF65-F5344CB8AC3E}">
        <p14:creationId xmlns:p14="http://schemas.microsoft.com/office/powerpoint/2010/main" val="2949055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A6C81-DA94-4B64-82AB-AB8362800861}" type="slidenum">
              <a:rPr lang="en-US" smtClean="0"/>
              <a:t>2</a:t>
            </a:fld>
            <a:endParaRPr lang="en-US"/>
          </a:p>
        </p:txBody>
      </p:sp>
    </p:spTree>
    <p:extLst>
      <p:ext uri="{BB962C8B-B14F-4D97-AF65-F5344CB8AC3E}">
        <p14:creationId xmlns:p14="http://schemas.microsoft.com/office/powerpoint/2010/main" val="440491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This is the first history play of Shakespeare’s that doesn’t deal with English history.  Why now?  Queen Elizabeth was</a:t>
            </a:r>
            <a:r>
              <a:rPr lang="en-US" baseline="0" dirty="0" smtClean="0"/>
              <a:t> nearing the end of her reign (died in 1603), so this could be Shakespeare’s premonition of what was to come after she died</a:t>
            </a:r>
          </a:p>
          <a:p>
            <a:pPr marL="628650" lvl="1" indent="-171450">
              <a:buFont typeface="Arial" panose="020B0604020202020204" pitchFamily="34" charset="0"/>
              <a:buChar char="•"/>
            </a:pPr>
            <a:r>
              <a:rPr lang="en-US" baseline="0" dirty="0" smtClean="0"/>
              <a:t>Shakespeare never wrote a play about Queen Elizabeth, though he wrote ones about her father, grandfather, etc.  It’s possible that he just ran out of time (the Globe burned down when one of the cannons used for sound effects during a production of Henry VIII misfired</a:t>
            </a:r>
          </a:p>
          <a:p>
            <a:pPr marL="1085850" lvl="2" indent="-171450">
              <a:buFont typeface="Arial" panose="020B0604020202020204" pitchFamily="34" charset="0"/>
              <a:buChar char="•"/>
            </a:pPr>
            <a:r>
              <a:rPr lang="en-US" baseline="0" dirty="0" smtClean="0"/>
              <a:t>It’s also possible he didn’t bother because she was after all a woman</a:t>
            </a:r>
          </a:p>
          <a:p>
            <a:pPr marL="1085850" lvl="2" indent="-171450">
              <a:buFont typeface="Arial" panose="020B0604020202020204" pitchFamily="34" charset="0"/>
              <a:buChar char="•"/>
            </a:pPr>
            <a:r>
              <a:rPr lang="en-US" baseline="0" dirty="0" smtClean="0"/>
              <a:t>Or maybe JC is in fact her play under a different name</a:t>
            </a:r>
          </a:p>
          <a:p>
            <a:pPr marL="171450" lvl="0" indent="-171450">
              <a:buFont typeface="Arial" panose="020B0604020202020204" pitchFamily="34" charset="0"/>
              <a:buChar char="•"/>
            </a:pPr>
            <a:r>
              <a:rPr lang="en-US" baseline="0" dirty="0" smtClean="0"/>
              <a:t>Elizabeth didn’t sit idly by during battle.  Through her leadership, the British defeated the Spanish armada, the most imposing and powerful navy of her time.  It ushered in an uninterrupted period of peace and prosperity in England longer than any other before or since</a:t>
            </a:r>
          </a:p>
          <a:p>
            <a:pPr marL="628650" lvl="1" indent="-171450">
              <a:buFont typeface="Arial" panose="020B0604020202020204" pitchFamily="34" charset="0"/>
              <a:buChar char="•"/>
            </a:pPr>
            <a:r>
              <a:rPr lang="en-US" baseline="0" dirty="0" smtClean="0"/>
              <a:t>40 years in fact</a:t>
            </a:r>
          </a:p>
          <a:p>
            <a:pPr marL="171450" lvl="0" indent="-171450">
              <a:buFont typeface="Arial" panose="020B0604020202020204" pitchFamily="34" charset="0"/>
              <a:buChar char="•"/>
            </a:pPr>
            <a:r>
              <a:rPr lang="en-US" baseline="0" dirty="0" smtClean="0"/>
              <a:t>Caesar pardoned Cassius and Brutus after Pompey’s death.  In fact, he didn’t even want Pompey dead and allowed him to flee into Egypt.  It was one of Caesar’s followers who thought he was doing the right thing by killing Pompey</a:t>
            </a:r>
          </a:p>
          <a:p>
            <a:pPr marL="171450" lvl="0" indent="-171450">
              <a:buFont typeface="Arial" panose="020B0604020202020204" pitchFamily="34" charset="0"/>
              <a:buChar char="•"/>
            </a:pPr>
            <a:r>
              <a:rPr lang="en-US" baseline="0" dirty="0" smtClean="0"/>
              <a:t>While both definitely made moves to retain their power, they also thought of the common man.  Elizabeth ended the practice of persecuting Catholics, choosing instead to just charge them a reasonable tax for their faith.  Caesar gave them greater representation in government.</a:t>
            </a:r>
          </a:p>
          <a:p>
            <a:pPr marL="171450" lvl="0" indent="-171450">
              <a:buFont typeface="Arial" panose="020B0604020202020204" pitchFamily="34" charset="0"/>
              <a:buChar char="•"/>
            </a:pPr>
            <a:r>
              <a:rPr lang="en-US" baseline="0" dirty="0" smtClean="0"/>
              <a:t>As Liz reached the end of her life, there was concern about a political revolt.  Elizabethans would be worried when JC was killed in act 3, but they could also breathe a sigh of relief when the rightful inheritor of the crown took over.  It was Shakespeare’s way of saying, hey there might be a political vacuum after she dies, but the right ruler will come out in the end</a:t>
            </a:r>
          </a:p>
          <a:p>
            <a:pPr marL="628650" lvl="1" indent="-171450">
              <a:buFont typeface="Arial" panose="020B0604020202020204" pitchFamily="34" charset="0"/>
              <a:buChar char="•"/>
            </a:pPr>
            <a:r>
              <a:rPr lang="en-US" baseline="0" dirty="0" smtClean="0"/>
              <a:t>Queen Elizabeth was a great queen.  Her nephew James was largely disliked, but decent.  His son Charles was terrible, wasteful, indecisive, insecure, and arrogant.  The people revolted against him, killed him, sent his son (also called Charles) into exile, and appointed Oliver Cromwell as Parliamentary and Puritan Dictator of England.  He started out really great and then the power went to his head and civil wars began to break out.  When he died, his son was not up to filling the task, so they got Charles II back and reinstated the monarchy.</a:t>
            </a:r>
          </a:p>
          <a:p>
            <a:pPr marL="171450" lvl="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E31A6C81-DA94-4B64-82AB-AB8362800861}" type="slidenum">
              <a:rPr lang="en-US" smtClean="0"/>
              <a:t>11</a:t>
            </a:fld>
            <a:endParaRPr lang="en-US"/>
          </a:p>
        </p:txBody>
      </p:sp>
    </p:spTree>
    <p:extLst>
      <p:ext uri="{BB962C8B-B14F-4D97-AF65-F5344CB8AC3E}">
        <p14:creationId xmlns:p14="http://schemas.microsoft.com/office/powerpoint/2010/main" val="2503034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consuls were “democratically” elected, but only by the Patricians in the Senate</a:t>
            </a:r>
          </a:p>
          <a:p>
            <a:pPr marL="628650" lvl="1" indent="-171450">
              <a:buFont typeface="Arial" panose="020B0604020202020204" pitchFamily="34" charset="0"/>
              <a:buChar char="•"/>
            </a:pPr>
            <a:r>
              <a:rPr lang="en-US" dirty="0" smtClean="0"/>
              <a:t>Only patricians could elect senators.</a:t>
            </a:r>
            <a:r>
              <a:rPr lang="en-US" baseline="0" dirty="0" smtClean="0"/>
              <a:t>  Senators in turn elected the consuls</a:t>
            </a:r>
          </a:p>
          <a:p>
            <a:pPr marL="628650" lvl="1" indent="-171450">
              <a:buFont typeface="Arial" panose="020B0604020202020204" pitchFamily="34" charset="0"/>
              <a:buChar char="•"/>
            </a:pPr>
            <a:r>
              <a:rPr lang="en-US" baseline="0" dirty="0" smtClean="0"/>
              <a:t>To try and prevent corruption of power, consul elections were held annually, but there were not any term limits, so they could run for re-election</a:t>
            </a:r>
          </a:p>
          <a:p>
            <a:pPr marL="628650" lvl="1" indent="-171450">
              <a:buFont typeface="Arial" panose="020B0604020202020204" pitchFamily="34" charset="0"/>
              <a:buChar char="•"/>
            </a:pPr>
            <a:r>
              <a:rPr lang="en-US" baseline="0" dirty="0" smtClean="0"/>
              <a:t>They used two consuls to balance power—one could veto the other</a:t>
            </a:r>
          </a:p>
          <a:p>
            <a:pPr marL="628650" lvl="1" indent="-171450">
              <a:buFont typeface="Arial" panose="020B0604020202020204" pitchFamily="34" charset="0"/>
              <a:buChar char="•"/>
            </a:pPr>
            <a:r>
              <a:rPr lang="en-US" baseline="0" dirty="0" smtClean="0"/>
              <a:t>The Consuls were expected to lead the military from the front.  In times of war, it was not unusual for them to get killed in battle.  In the event that that happened, the Senate would appoint another consul to finish out the term and then elections would follow as usual the next year</a:t>
            </a:r>
          </a:p>
          <a:p>
            <a:pPr marL="171450" lvl="0" indent="-171450">
              <a:buFont typeface="Arial" panose="020B0604020202020204" pitchFamily="34" charset="0"/>
              <a:buChar char="•"/>
            </a:pPr>
            <a:r>
              <a:rPr lang="en-US" baseline="0" dirty="0" smtClean="0"/>
              <a:t>Great Emergency was for things like war wherein the battles had gotten out of hand and the consuls were in over their head.  This appointment was generally given to someone with considerable military experience—in modern times, think of the president handing over control to a 5-star general.</a:t>
            </a:r>
          </a:p>
          <a:p>
            <a:pPr marL="628650" lvl="1" indent="-171450">
              <a:buFont typeface="Arial" panose="020B0604020202020204" pitchFamily="34" charset="0"/>
              <a:buChar char="•"/>
            </a:pPr>
            <a:r>
              <a:rPr lang="en-US" baseline="0" dirty="0" smtClean="0"/>
              <a:t>The 6 month limit was to ensure that power was not abused.  If wartime was still going on, the Consuls would be reappointed to see if they could work things out.  If they couldn’t a new Supreme Commander would take their place.</a:t>
            </a:r>
            <a:endParaRPr lang="en-US" dirty="0"/>
          </a:p>
        </p:txBody>
      </p:sp>
      <p:sp>
        <p:nvSpPr>
          <p:cNvPr id="4" name="Slide Number Placeholder 3"/>
          <p:cNvSpPr>
            <a:spLocks noGrp="1"/>
          </p:cNvSpPr>
          <p:nvPr>
            <p:ph type="sldNum" sz="quarter" idx="10"/>
          </p:nvPr>
        </p:nvSpPr>
        <p:spPr/>
        <p:txBody>
          <a:bodyPr/>
          <a:lstStyle/>
          <a:p>
            <a:fld id="{E31A6C81-DA94-4B64-82AB-AB8362800861}" type="slidenum">
              <a:rPr lang="en-US" smtClean="0"/>
              <a:t>3</a:t>
            </a:fld>
            <a:endParaRPr lang="en-US"/>
          </a:p>
        </p:txBody>
      </p:sp>
    </p:spTree>
    <p:extLst>
      <p:ext uri="{BB962C8B-B14F-4D97-AF65-F5344CB8AC3E}">
        <p14:creationId xmlns:p14="http://schemas.microsoft.com/office/powerpoint/2010/main" val="2778076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Lex </a:t>
            </a:r>
            <a:r>
              <a:rPr lang="en-US" dirty="0" err="1" smtClean="0"/>
              <a:t>Licinia</a:t>
            </a:r>
            <a:r>
              <a:rPr lang="en-US" dirty="0" smtClean="0"/>
              <a:t> </a:t>
            </a:r>
            <a:r>
              <a:rPr lang="en-US" dirty="0" err="1" smtClean="0"/>
              <a:t>Sextia</a:t>
            </a:r>
            <a:r>
              <a:rPr lang="en-US" dirty="0" smtClean="0"/>
              <a:t> recommended that the plebeians</a:t>
            </a:r>
            <a:r>
              <a:rPr lang="en-US" baseline="0" dirty="0" smtClean="0"/>
              <a:t> have greater representation in government.  It was he who recommended the laws be changed to have one consul come from the Plebeian class and the other come from the Patricians.  While this was technically a law, in 304 years between when the law was put in place and when Cicero came along, only 15 Plebeians ruled as Consuls</a:t>
            </a:r>
          </a:p>
          <a:p>
            <a:pPr marL="171450" indent="-171450">
              <a:buFont typeface="Arial" panose="020B0604020202020204" pitchFamily="34" charset="0"/>
              <a:buChar char="•"/>
            </a:pPr>
            <a:r>
              <a:rPr lang="en-US" baseline="0" dirty="0" smtClean="0"/>
              <a:t>Money was definitely a motivator for elections.  Oftentimes incompetent consuls were thrust into power merely because they promised favors.  Even the plebeian consuls were not immune to this</a:t>
            </a:r>
          </a:p>
          <a:p>
            <a:pPr marL="171450" indent="-171450">
              <a:buFont typeface="Arial" panose="020B0604020202020204" pitchFamily="34" charset="0"/>
              <a:buChar char="•"/>
            </a:pPr>
            <a:r>
              <a:rPr lang="en-US" baseline="0" dirty="0" smtClean="0"/>
              <a:t>Even with a Plebeian consul, the Patricians still had control over the senate, so they ruled overwhelmingly</a:t>
            </a:r>
            <a:endParaRPr lang="en-US" dirty="0"/>
          </a:p>
        </p:txBody>
      </p:sp>
      <p:sp>
        <p:nvSpPr>
          <p:cNvPr id="4" name="Slide Number Placeholder 3"/>
          <p:cNvSpPr>
            <a:spLocks noGrp="1"/>
          </p:cNvSpPr>
          <p:nvPr>
            <p:ph type="sldNum" sz="quarter" idx="10"/>
          </p:nvPr>
        </p:nvSpPr>
        <p:spPr/>
        <p:txBody>
          <a:bodyPr/>
          <a:lstStyle/>
          <a:p>
            <a:fld id="{E31A6C81-DA94-4B64-82AB-AB8362800861}" type="slidenum">
              <a:rPr lang="en-US" smtClean="0"/>
              <a:t>4</a:t>
            </a:fld>
            <a:endParaRPr lang="en-US"/>
          </a:p>
        </p:txBody>
      </p:sp>
    </p:spTree>
    <p:extLst>
      <p:ext uri="{BB962C8B-B14F-4D97-AF65-F5344CB8AC3E}">
        <p14:creationId xmlns:p14="http://schemas.microsoft.com/office/powerpoint/2010/main" val="1026498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Money and power definitely went to the heads of the</a:t>
            </a:r>
            <a:r>
              <a:rPr lang="en-US" baseline="0" dirty="0" smtClean="0"/>
              <a:t> Patricians who were senators and consuls.  They concerned themselves more with buying items of luxury and living lavish lifestyles than they did with taking care of the plebeians</a:t>
            </a:r>
          </a:p>
          <a:p>
            <a:pPr marL="171450" indent="-171450">
              <a:buFont typeface="Arial" panose="020B0604020202020204" pitchFamily="34" charset="0"/>
              <a:buChar char="•"/>
            </a:pPr>
            <a:r>
              <a:rPr lang="en-US" baseline="0" dirty="0" smtClean="0"/>
              <a:t>The people who came out on top were those who could afford to hold their own private armies and use their military might to control the senate and who could eliminate their political enemies by either influencing elections or murder</a:t>
            </a:r>
            <a:endParaRPr lang="en-US" dirty="0"/>
          </a:p>
        </p:txBody>
      </p:sp>
      <p:sp>
        <p:nvSpPr>
          <p:cNvPr id="4" name="Slide Number Placeholder 3"/>
          <p:cNvSpPr>
            <a:spLocks noGrp="1"/>
          </p:cNvSpPr>
          <p:nvPr>
            <p:ph type="sldNum" sz="quarter" idx="10"/>
          </p:nvPr>
        </p:nvSpPr>
        <p:spPr/>
        <p:txBody>
          <a:bodyPr/>
          <a:lstStyle/>
          <a:p>
            <a:fld id="{E31A6C81-DA94-4B64-82AB-AB8362800861}" type="slidenum">
              <a:rPr lang="en-US" smtClean="0"/>
              <a:t>5</a:t>
            </a:fld>
            <a:endParaRPr lang="en-US"/>
          </a:p>
        </p:txBody>
      </p:sp>
    </p:spTree>
    <p:extLst>
      <p:ext uri="{BB962C8B-B14F-4D97-AF65-F5344CB8AC3E}">
        <p14:creationId xmlns:p14="http://schemas.microsoft.com/office/powerpoint/2010/main" val="2195260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Caesar had to become the head of his household after his father died.</a:t>
            </a:r>
            <a:r>
              <a:rPr lang="en-US" baseline="0" dirty="0" smtClean="0"/>
              <a:t>  This began in effect his military career because he needed to maintain his family and settle his father’s debts</a:t>
            </a:r>
          </a:p>
          <a:p>
            <a:pPr marL="171450" indent="-171450">
              <a:buFont typeface="Arial" panose="020B0604020202020204" pitchFamily="34" charset="0"/>
              <a:buChar char="•"/>
            </a:pPr>
            <a:r>
              <a:rPr lang="en-US" baseline="0" dirty="0" smtClean="0"/>
              <a:t>He was extremely accomplished in the Gallic Wars.  Military Tribune was the first step in his political career.  It essentially gave him political power and the rank of a modern day colonel.  </a:t>
            </a:r>
          </a:p>
          <a:p>
            <a:pPr marL="171450" indent="-171450">
              <a:buFont typeface="Arial" panose="020B0604020202020204" pitchFamily="34" charset="0"/>
              <a:buChar char="•"/>
            </a:pPr>
            <a:r>
              <a:rPr lang="en-US" baseline="0" dirty="0" smtClean="0"/>
              <a:t>Quaestors supervised the state treasury and performed audits.  This was seen as a beginning step for one interested in politics</a:t>
            </a:r>
          </a:p>
          <a:p>
            <a:pPr marL="171450" indent="-171450">
              <a:buFont typeface="Arial" panose="020B0604020202020204" pitchFamily="34" charset="0"/>
              <a:buChar char="•"/>
            </a:pPr>
            <a:r>
              <a:rPr lang="en-US" baseline="0" dirty="0" smtClean="0"/>
              <a:t>Praetors were commanders of the army and small-time judges</a:t>
            </a:r>
          </a:p>
          <a:p>
            <a:pPr marL="171450" indent="-171450">
              <a:buFont typeface="Arial" panose="020B0604020202020204" pitchFamily="34" charset="0"/>
              <a:buChar char="•"/>
            </a:pPr>
            <a:r>
              <a:rPr lang="en-US" baseline="0" dirty="0" smtClean="0"/>
              <a:t>Caesar was not above using bribes and other means to attain his political power, including that of consul</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31A6C81-DA94-4B64-82AB-AB8362800861}" type="slidenum">
              <a:rPr lang="en-US" smtClean="0"/>
              <a:t>6</a:t>
            </a:fld>
            <a:endParaRPr lang="en-US"/>
          </a:p>
        </p:txBody>
      </p:sp>
    </p:spTree>
    <p:extLst>
      <p:ext uri="{BB962C8B-B14F-4D97-AF65-F5344CB8AC3E}">
        <p14:creationId xmlns:p14="http://schemas.microsoft.com/office/powerpoint/2010/main" val="2200620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This was a contentious election that was too close to call among the three men</a:t>
            </a:r>
          </a:p>
          <a:p>
            <a:pPr marL="628650" lvl="1" indent="-171450">
              <a:buFont typeface="Arial" panose="020B0604020202020204" pitchFamily="34" charset="0"/>
              <a:buChar char="•"/>
            </a:pPr>
            <a:r>
              <a:rPr lang="en-US" dirty="0" smtClean="0"/>
              <a:t>Caesar saw</a:t>
            </a:r>
            <a:r>
              <a:rPr lang="en-US" baseline="0" dirty="0" smtClean="0"/>
              <a:t> the continued controversy over the election as politically ruinous for himself, so he convinced the other two men to share the power equally</a:t>
            </a:r>
          </a:p>
          <a:p>
            <a:pPr marL="628650" lvl="1" indent="-171450">
              <a:buFont typeface="Arial" panose="020B0604020202020204" pitchFamily="34" charset="0"/>
              <a:buChar char="•"/>
            </a:pPr>
            <a:r>
              <a:rPr lang="en-US" baseline="0" dirty="0" smtClean="0"/>
              <a:t>Caesar and Pompey were bitter enemies</a:t>
            </a:r>
          </a:p>
          <a:p>
            <a:pPr marL="628650" lvl="1" indent="-171450">
              <a:buFont typeface="Arial" panose="020B0604020202020204" pitchFamily="34" charset="0"/>
              <a:buChar char="•"/>
            </a:pPr>
            <a:r>
              <a:rPr lang="en-US" baseline="0" dirty="0" smtClean="0"/>
              <a:t>Crassus and Pompey were bitter enemies</a:t>
            </a:r>
          </a:p>
          <a:p>
            <a:pPr marL="628650" lvl="1" indent="-171450">
              <a:buFont typeface="Arial" panose="020B0604020202020204" pitchFamily="34" charset="0"/>
              <a:buChar char="•"/>
            </a:pPr>
            <a:r>
              <a:rPr lang="en-US" baseline="0" dirty="0" smtClean="0"/>
              <a:t>Caesar and Crassus were </a:t>
            </a:r>
            <a:r>
              <a:rPr lang="en-US" baseline="0" dirty="0" err="1" smtClean="0"/>
              <a:t>kinda</a:t>
            </a:r>
            <a:r>
              <a:rPr lang="en-US" baseline="0" dirty="0" smtClean="0"/>
              <a:t> friends</a:t>
            </a:r>
          </a:p>
          <a:p>
            <a:pPr marL="628650" lvl="1" indent="-171450">
              <a:buFont typeface="Arial" panose="020B0604020202020204" pitchFamily="34" charset="0"/>
              <a:buChar char="•"/>
            </a:pPr>
            <a:r>
              <a:rPr lang="en-US" baseline="0" dirty="0" smtClean="0"/>
              <a:t>Crassus never got over his disdain for Pompey.  Caesar just saw Pompey as another roadblock in his way of achieving his goal, total control of Rome</a:t>
            </a:r>
          </a:p>
          <a:p>
            <a:pPr marL="171450" lvl="0" indent="-171450">
              <a:buFont typeface="Arial" panose="020B0604020202020204" pitchFamily="34" charset="0"/>
              <a:buChar char="•"/>
            </a:pPr>
            <a:r>
              <a:rPr lang="en-US" baseline="0" dirty="0" smtClean="0"/>
              <a:t>Crassus dies in a battle in Syria.  He had to walk a political tightrope because he had to look like he was fighting for himself when really he was backing Caesar.</a:t>
            </a:r>
          </a:p>
          <a:p>
            <a:pPr marL="171450" lvl="0" indent="-171450">
              <a:buFont typeface="Arial" panose="020B0604020202020204" pitchFamily="34" charset="0"/>
              <a:buChar char="•"/>
            </a:pPr>
            <a:r>
              <a:rPr lang="en-US" baseline="0" dirty="0" smtClean="0"/>
              <a:t>Dictator </a:t>
            </a:r>
            <a:r>
              <a:rPr lang="en-US" baseline="0" dirty="0" err="1" smtClean="0"/>
              <a:t>Perpetuus</a:t>
            </a:r>
            <a:r>
              <a:rPr lang="en-US" baseline="0" dirty="0" smtClean="0"/>
              <a:t> meant he was the permanent head of government.  Only by dying would his reign end.</a:t>
            </a:r>
          </a:p>
          <a:p>
            <a:pPr marL="171450" lvl="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E31A6C81-DA94-4B64-82AB-AB8362800861}" type="slidenum">
              <a:rPr lang="en-US" smtClean="0"/>
              <a:t>7</a:t>
            </a:fld>
            <a:endParaRPr lang="en-US"/>
          </a:p>
        </p:txBody>
      </p:sp>
    </p:spTree>
    <p:extLst>
      <p:ext uri="{BB962C8B-B14F-4D97-AF65-F5344CB8AC3E}">
        <p14:creationId xmlns:p14="http://schemas.microsoft.com/office/powerpoint/2010/main" val="3934331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Brutus and Cassius were Patrician senators who backed Pompey.  Caesar had every right to kill them for treason.  Instead,</a:t>
            </a:r>
            <a:r>
              <a:rPr lang="en-US" baseline="0" dirty="0" smtClean="0"/>
              <a:t> he kept them around and promoted them politically.  He mistakenly believes that by giving them power, he is making them his friends.  Cassius especially however will not forget the injuries inflicted upon him by Caesar</a:t>
            </a:r>
          </a:p>
          <a:p>
            <a:pPr marL="171450" indent="-171450">
              <a:buFont typeface="Arial" panose="020B0604020202020204" pitchFamily="34" charset="0"/>
              <a:buChar char="•"/>
            </a:pPr>
            <a:r>
              <a:rPr lang="en-US" baseline="0" dirty="0" smtClean="0"/>
              <a:t>His senate reform involved increasing its size and opening it up to more plebeians so that it better represented all the people of Rome.  The citizens saw this as great.  The patricians saw this as a threat to their power.</a:t>
            </a:r>
          </a:p>
          <a:p>
            <a:pPr marL="171450" indent="-171450">
              <a:buFont typeface="Arial" panose="020B0604020202020204" pitchFamily="34" charset="0"/>
              <a:buChar char="•"/>
            </a:pPr>
            <a:r>
              <a:rPr lang="en-US" baseline="0" dirty="0" smtClean="0"/>
              <a:t>The calendar that Caesar standardized is the one we use today.  Previously, it was based off of the lunar calendar of 355 days and rulers were supposed to add days at their discretion to make sure the days matched up with the seasons.  This didn’t always happen, with the result that it was confusing and days didn’t match up with the seasons.  Caesar standardized a 365 day calendar with a leap year every 4 years.</a:t>
            </a:r>
          </a:p>
          <a:p>
            <a:pPr marL="171450" indent="-171450">
              <a:buFont typeface="Arial" panose="020B0604020202020204" pitchFamily="34" charset="0"/>
              <a:buChar char="•"/>
            </a:pPr>
            <a:r>
              <a:rPr lang="en-US" baseline="0" dirty="0" smtClean="0"/>
              <a:t>Previous rulers let Carthage and Corinth wither and die by themselves.  He saw them as Roman citizens, so he wanted to bring them back into the fold.</a:t>
            </a:r>
            <a:endParaRPr lang="en-US" dirty="0"/>
          </a:p>
        </p:txBody>
      </p:sp>
      <p:sp>
        <p:nvSpPr>
          <p:cNvPr id="4" name="Slide Number Placeholder 3"/>
          <p:cNvSpPr>
            <a:spLocks noGrp="1"/>
          </p:cNvSpPr>
          <p:nvPr>
            <p:ph type="sldNum" sz="quarter" idx="10"/>
          </p:nvPr>
        </p:nvSpPr>
        <p:spPr/>
        <p:txBody>
          <a:bodyPr/>
          <a:lstStyle/>
          <a:p>
            <a:fld id="{E31A6C81-DA94-4B64-82AB-AB8362800861}" type="slidenum">
              <a:rPr lang="en-US" smtClean="0"/>
              <a:t>8</a:t>
            </a:fld>
            <a:endParaRPr lang="en-US"/>
          </a:p>
        </p:txBody>
      </p:sp>
    </p:spTree>
    <p:extLst>
      <p:ext uri="{BB962C8B-B14F-4D97-AF65-F5344CB8AC3E}">
        <p14:creationId xmlns:p14="http://schemas.microsoft.com/office/powerpoint/2010/main" val="1988897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Men like Cassius and Brutus were worried that Caesar planned on declaring himself king and get rid of the republican system entirely by</a:t>
            </a:r>
            <a:r>
              <a:rPr lang="en-US" baseline="0" dirty="0" smtClean="0"/>
              <a:t> disbanding the senate.</a:t>
            </a:r>
          </a:p>
          <a:p>
            <a:pPr marL="171450" indent="-171450">
              <a:buFont typeface="Arial" panose="020B0604020202020204" pitchFamily="34" charset="0"/>
              <a:buChar char="•"/>
            </a:pPr>
            <a:r>
              <a:rPr lang="en-US" baseline="0" dirty="0" smtClean="0"/>
              <a:t>44 BCE Cassius recruited men like Brutus for an assassination attempt on Caesar before he could declare himself king</a:t>
            </a:r>
          </a:p>
          <a:p>
            <a:pPr marL="171450" indent="-171450">
              <a:buFont typeface="Arial" panose="020B0604020202020204" pitchFamily="34" charset="0"/>
              <a:buChar char="•"/>
            </a:pPr>
            <a:r>
              <a:rPr lang="en-US" baseline="0" dirty="0" smtClean="0"/>
              <a:t>His death was probably pretty slow and painful</a:t>
            </a:r>
          </a:p>
          <a:p>
            <a:pPr marL="171450" indent="-171450">
              <a:buFont typeface="Arial" panose="020B0604020202020204" pitchFamily="34" charset="0"/>
              <a:buChar char="•"/>
            </a:pPr>
            <a:r>
              <a:rPr lang="en-US" baseline="0" dirty="0" smtClean="0"/>
              <a:t>The people loved him for the reforms that he did and his accomplishments on the battlefield.  They saw him as a man for the common people.  They saw his assassination as an attempt by patricians to keep the power centralized in the hands of the few.</a:t>
            </a:r>
          </a:p>
          <a:p>
            <a:pPr marL="628650" lvl="1" indent="-171450">
              <a:buFont typeface="Arial" panose="020B0604020202020204" pitchFamily="34" charset="0"/>
              <a:buChar char="•"/>
            </a:pPr>
            <a:r>
              <a:rPr lang="en-US" baseline="0" dirty="0" smtClean="0"/>
              <a:t>Marc Antony was a military buddy of Caesar’s</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31A6C81-DA94-4B64-82AB-AB8362800861}" type="slidenum">
              <a:rPr lang="en-US" smtClean="0"/>
              <a:t>9</a:t>
            </a:fld>
            <a:endParaRPr lang="en-US"/>
          </a:p>
        </p:txBody>
      </p:sp>
    </p:spTree>
    <p:extLst>
      <p:ext uri="{BB962C8B-B14F-4D97-AF65-F5344CB8AC3E}">
        <p14:creationId xmlns:p14="http://schemas.microsoft.com/office/powerpoint/2010/main" val="1749685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31A6C81-DA94-4B64-82AB-AB8362800861}" type="slidenum">
              <a:rPr lang="en-US" smtClean="0"/>
              <a:t>10</a:t>
            </a:fld>
            <a:endParaRPr lang="en-US"/>
          </a:p>
        </p:txBody>
      </p:sp>
    </p:spTree>
    <p:extLst>
      <p:ext uri="{BB962C8B-B14F-4D97-AF65-F5344CB8AC3E}">
        <p14:creationId xmlns:p14="http://schemas.microsoft.com/office/powerpoint/2010/main" val="20063948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10/25/2017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10/25/2017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10/25/2017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10/25/2017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10/25/2017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10/25/2017</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Roman history</a:t>
            </a:r>
            <a:endParaRPr lang="en-US" dirty="0"/>
          </a:p>
        </p:txBody>
      </p:sp>
      <p:sp>
        <p:nvSpPr>
          <p:cNvPr id="3" name="Subtitle 2"/>
          <p:cNvSpPr>
            <a:spLocks noGrp="1"/>
          </p:cNvSpPr>
          <p:nvPr>
            <p:ph type="subTitle" idx="1"/>
          </p:nvPr>
        </p:nvSpPr>
        <p:spPr/>
        <p:txBody>
          <a:bodyPr/>
          <a:lstStyle/>
          <a:p>
            <a:r>
              <a:rPr lang="en-US" dirty="0" smtClean="0"/>
              <a:t>A Brief background</a:t>
            </a:r>
            <a:endParaRPr lang="en-US" dirty="0"/>
          </a:p>
        </p:txBody>
      </p:sp>
    </p:spTree>
    <p:extLst>
      <p:ext uri="{BB962C8B-B14F-4D97-AF65-F5344CB8AC3E}">
        <p14:creationId xmlns:p14="http://schemas.microsoft.com/office/powerpoint/2010/main" val="2762942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 Facts</a:t>
            </a:r>
            <a:endParaRPr lang="en-US" dirty="0"/>
          </a:p>
        </p:txBody>
      </p:sp>
      <p:sp>
        <p:nvSpPr>
          <p:cNvPr id="3" name="Content Placeholder 2"/>
          <p:cNvSpPr>
            <a:spLocks noGrp="1"/>
          </p:cNvSpPr>
          <p:nvPr>
            <p:ph sz="quarter" idx="13"/>
          </p:nvPr>
        </p:nvSpPr>
        <p:spPr>
          <a:xfrm>
            <a:off x="913774" y="2011680"/>
            <a:ext cx="10363826" cy="3779519"/>
          </a:xfrm>
        </p:spPr>
        <p:txBody>
          <a:bodyPr>
            <a:normAutofit fontScale="92500" lnSpcReduction="10000"/>
          </a:bodyPr>
          <a:lstStyle/>
          <a:p>
            <a:r>
              <a:rPr lang="en-US" dirty="0" smtClean="0"/>
              <a:t>Caesar had epilepsy</a:t>
            </a:r>
          </a:p>
          <a:p>
            <a:r>
              <a:rPr lang="en-US" dirty="0" smtClean="0"/>
              <a:t>His last name (Caesar) comes from an ancestor who was born by Caesarian section</a:t>
            </a:r>
          </a:p>
          <a:p>
            <a:r>
              <a:rPr lang="en-US" dirty="0" smtClean="0"/>
              <a:t>Caesar had several mistresses</a:t>
            </a:r>
          </a:p>
          <a:p>
            <a:pPr lvl="1"/>
            <a:r>
              <a:rPr lang="en-US" dirty="0" smtClean="0"/>
              <a:t>One was Cleopatra VII, Queen of Egypt</a:t>
            </a:r>
          </a:p>
          <a:p>
            <a:pPr lvl="2"/>
            <a:r>
              <a:rPr lang="en-US" dirty="0" smtClean="0"/>
              <a:t>They had a son together, </a:t>
            </a:r>
            <a:r>
              <a:rPr lang="en-US" dirty="0" err="1" smtClean="0"/>
              <a:t>Caesarion</a:t>
            </a:r>
            <a:endParaRPr lang="en-US" dirty="0" smtClean="0"/>
          </a:p>
          <a:p>
            <a:pPr lvl="2"/>
            <a:r>
              <a:rPr lang="en-US" dirty="0" smtClean="0"/>
              <a:t>Marc Antony shacked up with her too once Caesar was killed</a:t>
            </a:r>
          </a:p>
          <a:p>
            <a:r>
              <a:rPr lang="en-US" dirty="0" smtClean="0"/>
              <a:t>Married 3 times</a:t>
            </a:r>
          </a:p>
          <a:p>
            <a:r>
              <a:rPr lang="en-US" dirty="0" smtClean="0"/>
              <a:t>Was captured by pirates</a:t>
            </a:r>
          </a:p>
          <a:p>
            <a:r>
              <a:rPr lang="en-US" dirty="0" smtClean="0"/>
              <a:t>Father of the leap </a:t>
            </a:r>
            <a:r>
              <a:rPr lang="en-US" dirty="0" smtClean="0"/>
              <a:t>year</a:t>
            </a:r>
            <a:endParaRPr lang="en-US" dirty="0" smtClean="0"/>
          </a:p>
        </p:txBody>
      </p:sp>
    </p:spTree>
    <p:extLst>
      <p:ext uri="{BB962C8B-B14F-4D97-AF65-F5344CB8AC3E}">
        <p14:creationId xmlns:p14="http://schemas.microsoft.com/office/powerpoint/2010/main" val="2997479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Shakespeare’s Version</a:t>
            </a:r>
            <a:endParaRPr lang="en-US" dirty="0"/>
          </a:p>
        </p:txBody>
      </p:sp>
      <p:sp>
        <p:nvSpPr>
          <p:cNvPr id="3" name="Content Placeholder 2"/>
          <p:cNvSpPr>
            <a:spLocks noGrp="1"/>
          </p:cNvSpPr>
          <p:nvPr>
            <p:ph sz="quarter" idx="13"/>
          </p:nvPr>
        </p:nvSpPr>
        <p:spPr/>
        <p:txBody>
          <a:bodyPr>
            <a:normAutofit fontScale="85000" lnSpcReduction="10000"/>
          </a:bodyPr>
          <a:lstStyle/>
          <a:p>
            <a:r>
              <a:rPr lang="en-US" dirty="0" smtClean="0"/>
              <a:t>Written in 1599</a:t>
            </a:r>
          </a:p>
          <a:p>
            <a:r>
              <a:rPr lang="en-US" dirty="0" smtClean="0"/>
              <a:t>Has several parallels to Queen Elizabeth:</a:t>
            </a:r>
          </a:p>
          <a:p>
            <a:pPr lvl="1"/>
            <a:r>
              <a:rPr lang="en-US" dirty="0" smtClean="0"/>
              <a:t>Both are childless</a:t>
            </a:r>
          </a:p>
          <a:p>
            <a:pPr lvl="1"/>
            <a:r>
              <a:rPr lang="en-US" dirty="0" smtClean="0"/>
              <a:t>Both have nephews who ascend the throne</a:t>
            </a:r>
          </a:p>
          <a:p>
            <a:pPr lvl="1"/>
            <a:r>
              <a:rPr lang="en-US" dirty="0" smtClean="0"/>
              <a:t>Both were accomplished warriors</a:t>
            </a:r>
          </a:p>
          <a:p>
            <a:pPr lvl="1"/>
            <a:r>
              <a:rPr lang="en-US" dirty="0" smtClean="0"/>
              <a:t>Both are merciful to their enemies</a:t>
            </a:r>
          </a:p>
          <a:p>
            <a:pPr lvl="1"/>
            <a:r>
              <a:rPr lang="en-US" dirty="0" smtClean="0"/>
              <a:t>Both were beloved by the people</a:t>
            </a:r>
          </a:p>
          <a:p>
            <a:pPr lvl="1"/>
            <a:r>
              <a:rPr lang="en-US" dirty="0" smtClean="0"/>
              <a:t>Both changed the way their countries were governed</a:t>
            </a:r>
          </a:p>
          <a:p>
            <a:r>
              <a:rPr lang="en-US" dirty="0"/>
              <a:t>Less than 50 years after Shakespeare wrote his play on Caesar, English people executed their king and set up a </a:t>
            </a:r>
            <a:r>
              <a:rPr lang="en-US" dirty="0" smtClean="0"/>
              <a:t>republic  </a:t>
            </a:r>
          </a:p>
          <a:p>
            <a:endParaRPr lang="en-US" dirty="0"/>
          </a:p>
        </p:txBody>
      </p:sp>
    </p:spTree>
    <p:extLst>
      <p:ext uri="{BB962C8B-B14F-4D97-AF65-F5344CB8AC3E}">
        <p14:creationId xmlns:p14="http://schemas.microsoft.com/office/powerpoint/2010/main" val="1195571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Vocabulary</a:t>
            </a:r>
            <a:endParaRPr lang="en-US" dirty="0"/>
          </a:p>
        </p:txBody>
      </p:sp>
      <p:sp>
        <p:nvSpPr>
          <p:cNvPr id="3" name="Content Placeholder 2"/>
          <p:cNvSpPr>
            <a:spLocks noGrp="1"/>
          </p:cNvSpPr>
          <p:nvPr>
            <p:ph sz="quarter" idx="13"/>
          </p:nvPr>
        </p:nvSpPr>
        <p:spPr/>
        <p:txBody>
          <a:bodyPr/>
          <a:lstStyle/>
          <a:p>
            <a:r>
              <a:rPr lang="en-US" dirty="0" smtClean="0"/>
              <a:t>Patrician—A Wealthy person belonging to the wealthy ruling class</a:t>
            </a:r>
          </a:p>
          <a:p>
            <a:endParaRPr lang="en-US" dirty="0"/>
          </a:p>
          <a:p>
            <a:r>
              <a:rPr lang="en-US" dirty="0" smtClean="0"/>
              <a:t>Plebeian—A common person belonging to the common class</a:t>
            </a:r>
          </a:p>
          <a:p>
            <a:endParaRPr lang="en-US" dirty="0"/>
          </a:p>
          <a:p>
            <a:r>
              <a:rPr lang="en-US" dirty="0" smtClean="0"/>
              <a:t>Triumvirate—A </a:t>
            </a:r>
            <a:r>
              <a:rPr lang="en-US" dirty="0" smtClean="0"/>
              <a:t>group of three men ruling together</a:t>
            </a:r>
          </a:p>
          <a:p>
            <a:endParaRPr lang="en-US" dirty="0"/>
          </a:p>
          <a:p>
            <a:r>
              <a:rPr lang="en-US" dirty="0" smtClean="0"/>
              <a:t>Consul—An elected leader who ruled the roman republic</a:t>
            </a:r>
            <a:endParaRPr lang="en-US" dirty="0"/>
          </a:p>
        </p:txBody>
      </p:sp>
    </p:spTree>
    <p:extLst>
      <p:ext uri="{BB962C8B-B14F-4D97-AF65-F5344CB8AC3E}">
        <p14:creationId xmlns:p14="http://schemas.microsoft.com/office/powerpoint/2010/main" val="3049126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500 BCE</a:t>
            </a:r>
            <a:endParaRPr lang="en-US" dirty="0"/>
          </a:p>
        </p:txBody>
      </p:sp>
      <p:sp>
        <p:nvSpPr>
          <p:cNvPr id="3" name="Content Placeholder 2"/>
          <p:cNvSpPr>
            <a:spLocks noGrp="1"/>
          </p:cNvSpPr>
          <p:nvPr>
            <p:ph sz="quarter" idx="13"/>
          </p:nvPr>
        </p:nvSpPr>
        <p:spPr/>
        <p:txBody>
          <a:bodyPr/>
          <a:lstStyle/>
          <a:p>
            <a:r>
              <a:rPr lang="en-US" dirty="0" smtClean="0"/>
              <a:t>Lucius </a:t>
            </a:r>
            <a:r>
              <a:rPr lang="en-US" dirty="0" err="1" smtClean="0"/>
              <a:t>Tarquinius</a:t>
            </a:r>
            <a:r>
              <a:rPr lang="en-US" dirty="0" smtClean="0"/>
              <a:t> </a:t>
            </a:r>
            <a:r>
              <a:rPr lang="en-US" dirty="0" err="1" smtClean="0"/>
              <a:t>Superbus</a:t>
            </a:r>
            <a:r>
              <a:rPr lang="en-US" dirty="0" smtClean="0"/>
              <a:t> overthrown 509 BCE</a:t>
            </a:r>
          </a:p>
          <a:p>
            <a:pPr lvl="1"/>
            <a:r>
              <a:rPr lang="en-US" dirty="0" smtClean="0"/>
              <a:t>The Last of the Tarquin kings</a:t>
            </a:r>
          </a:p>
          <a:p>
            <a:r>
              <a:rPr lang="en-US" dirty="0" smtClean="0"/>
              <a:t>Two Consuls took their place</a:t>
            </a:r>
          </a:p>
          <a:p>
            <a:pPr lvl="1"/>
            <a:r>
              <a:rPr lang="en-US" dirty="0" smtClean="0"/>
              <a:t>Consuls went up for re-election every year</a:t>
            </a:r>
          </a:p>
          <a:p>
            <a:pPr lvl="1"/>
            <a:r>
              <a:rPr lang="en-US" dirty="0" smtClean="0"/>
              <a:t>Responsible for making and enforcing laws during peacetime</a:t>
            </a:r>
          </a:p>
          <a:p>
            <a:pPr lvl="1"/>
            <a:r>
              <a:rPr lang="en-US" dirty="0" smtClean="0"/>
              <a:t>Responsible for commanding and leading the military during war</a:t>
            </a:r>
          </a:p>
          <a:p>
            <a:r>
              <a:rPr lang="en-US" dirty="0" smtClean="0"/>
              <a:t>In times of great emergency A dictator (supreme commander) would be appointed</a:t>
            </a:r>
          </a:p>
          <a:p>
            <a:pPr lvl="1"/>
            <a:r>
              <a:rPr lang="en-US" dirty="0" smtClean="0"/>
              <a:t>This could be in effect for no longer than 6 months</a:t>
            </a:r>
          </a:p>
        </p:txBody>
      </p:sp>
    </p:spTree>
    <p:extLst>
      <p:ext uri="{BB962C8B-B14F-4D97-AF65-F5344CB8AC3E}">
        <p14:creationId xmlns:p14="http://schemas.microsoft.com/office/powerpoint/2010/main" val="790513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300 BCE</a:t>
            </a:r>
            <a:endParaRPr lang="en-US" dirty="0"/>
          </a:p>
        </p:txBody>
      </p:sp>
      <p:sp>
        <p:nvSpPr>
          <p:cNvPr id="3" name="Content Placeholder 2"/>
          <p:cNvSpPr>
            <a:spLocks noGrp="1"/>
          </p:cNvSpPr>
          <p:nvPr>
            <p:ph sz="quarter" idx="13"/>
          </p:nvPr>
        </p:nvSpPr>
        <p:spPr/>
        <p:txBody>
          <a:bodyPr/>
          <a:lstStyle/>
          <a:p>
            <a:r>
              <a:rPr lang="en-US" dirty="0" smtClean="0"/>
              <a:t>First Plebian consul elected in 367 BCE</a:t>
            </a:r>
          </a:p>
          <a:p>
            <a:r>
              <a:rPr lang="en-US" dirty="0" smtClean="0"/>
              <a:t>Once consul was supposed to be plebian in birth after that</a:t>
            </a:r>
          </a:p>
          <a:p>
            <a:pPr lvl="1"/>
            <a:r>
              <a:rPr lang="en-US" dirty="0" smtClean="0"/>
              <a:t>This did not actually happen until 63 BCE</a:t>
            </a:r>
          </a:p>
          <a:p>
            <a:r>
              <a:rPr lang="en-US" dirty="0" smtClean="0"/>
              <a:t>Elections were supposed to be based on military accomplishment and leadership abilities</a:t>
            </a:r>
          </a:p>
          <a:p>
            <a:pPr lvl="1"/>
            <a:r>
              <a:rPr lang="en-US" dirty="0" smtClean="0"/>
              <a:t>More often consuls were elected for political reasons</a:t>
            </a:r>
            <a:endParaRPr lang="en-US" dirty="0"/>
          </a:p>
        </p:txBody>
      </p:sp>
    </p:spTree>
    <p:extLst>
      <p:ext uri="{BB962C8B-B14F-4D97-AF65-F5344CB8AC3E}">
        <p14:creationId xmlns:p14="http://schemas.microsoft.com/office/powerpoint/2010/main" val="2123073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 Empire Expands</a:t>
            </a:r>
            <a:endParaRPr lang="en-US" dirty="0"/>
          </a:p>
        </p:txBody>
      </p:sp>
      <p:sp>
        <p:nvSpPr>
          <p:cNvPr id="3" name="Content Placeholder 2"/>
          <p:cNvSpPr>
            <a:spLocks noGrp="1"/>
          </p:cNvSpPr>
          <p:nvPr>
            <p:ph sz="quarter" idx="13"/>
          </p:nvPr>
        </p:nvSpPr>
        <p:spPr/>
        <p:txBody>
          <a:bodyPr/>
          <a:lstStyle/>
          <a:p>
            <a:r>
              <a:rPr lang="en-US" dirty="0" smtClean="0"/>
              <a:t>Conquered the rest of Italy, Greece, Spain, and north Africa</a:t>
            </a:r>
          </a:p>
          <a:p>
            <a:pPr lvl="1"/>
            <a:r>
              <a:rPr lang="en-US" dirty="0" smtClean="0"/>
              <a:t>Increased overall wealth of empire</a:t>
            </a:r>
          </a:p>
          <a:p>
            <a:r>
              <a:rPr lang="en-US" dirty="0" smtClean="0"/>
              <a:t>Those in power cared less about the people and more about themselves</a:t>
            </a:r>
          </a:p>
          <a:p>
            <a:r>
              <a:rPr lang="en-US" dirty="0" smtClean="0"/>
              <a:t>Power shifted into the hands of the few</a:t>
            </a:r>
            <a:endParaRPr lang="en-US" dirty="0"/>
          </a:p>
        </p:txBody>
      </p:sp>
      <p:pic>
        <p:nvPicPr>
          <p:cNvPr id="4" name="Picture 3"/>
          <p:cNvPicPr>
            <a:picLocks noChangeAspect="1"/>
          </p:cNvPicPr>
          <p:nvPr/>
        </p:nvPicPr>
        <p:blipFill>
          <a:blip r:embed="rId3"/>
          <a:stretch>
            <a:fillRect/>
          </a:stretch>
        </p:blipFill>
        <p:spPr>
          <a:xfrm>
            <a:off x="7096566" y="3685093"/>
            <a:ext cx="4537416" cy="3144771"/>
          </a:xfrm>
          <a:prstGeom prst="rect">
            <a:avLst/>
          </a:prstGeom>
        </p:spPr>
      </p:pic>
    </p:spTree>
    <p:extLst>
      <p:ext uri="{BB962C8B-B14F-4D97-AF65-F5344CB8AC3E}">
        <p14:creationId xmlns:p14="http://schemas.microsoft.com/office/powerpoint/2010/main" val="2802028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leader emerges: Julius Caesar</a:t>
            </a:r>
            <a:endParaRPr lang="en-US" dirty="0"/>
          </a:p>
        </p:txBody>
      </p:sp>
      <p:sp>
        <p:nvSpPr>
          <p:cNvPr id="3" name="Content Placeholder 2"/>
          <p:cNvSpPr>
            <a:spLocks noGrp="1"/>
          </p:cNvSpPr>
          <p:nvPr>
            <p:ph sz="quarter" idx="13"/>
          </p:nvPr>
        </p:nvSpPr>
        <p:spPr>
          <a:xfrm>
            <a:off x="913774" y="2367092"/>
            <a:ext cx="6542103" cy="3424107"/>
          </a:xfrm>
        </p:spPr>
        <p:txBody>
          <a:bodyPr/>
          <a:lstStyle/>
          <a:p>
            <a:r>
              <a:rPr lang="en-US" dirty="0" smtClean="0"/>
              <a:t>Born July 13, 100 BCE to a patrician family that wasn’t very influential</a:t>
            </a:r>
          </a:p>
          <a:p>
            <a:pPr lvl="1"/>
            <a:r>
              <a:rPr lang="en-US" dirty="0" smtClean="0"/>
              <a:t>Father died when he was 16</a:t>
            </a:r>
          </a:p>
          <a:p>
            <a:r>
              <a:rPr lang="en-US" dirty="0" smtClean="0"/>
              <a:t>Elected military tribune age 22</a:t>
            </a:r>
          </a:p>
          <a:p>
            <a:r>
              <a:rPr lang="en-US" dirty="0" smtClean="0"/>
              <a:t>Elected Quaestor Age 31</a:t>
            </a:r>
          </a:p>
          <a:p>
            <a:r>
              <a:rPr lang="en-US" dirty="0" smtClean="0"/>
              <a:t>Elected Praetor Age 38</a:t>
            </a:r>
          </a:p>
          <a:p>
            <a:r>
              <a:rPr lang="en-US" dirty="0" smtClean="0"/>
              <a:t>Elected Consul Age 41</a:t>
            </a:r>
            <a:endParaRPr lang="en-US" dirty="0"/>
          </a:p>
        </p:txBody>
      </p:sp>
      <p:pic>
        <p:nvPicPr>
          <p:cNvPr id="4" name="Picture 3"/>
          <p:cNvPicPr>
            <a:picLocks noChangeAspect="1"/>
          </p:cNvPicPr>
          <p:nvPr/>
        </p:nvPicPr>
        <p:blipFill>
          <a:blip r:embed="rId3"/>
          <a:stretch>
            <a:fillRect/>
          </a:stretch>
        </p:blipFill>
        <p:spPr>
          <a:xfrm>
            <a:off x="7455877" y="1814731"/>
            <a:ext cx="3319975" cy="4979963"/>
          </a:xfrm>
          <a:prstGeom prst="rect">
            <a:avLst/>
          </a:prstGeom>
        </p:spPr>
      </p:pic>
    </p:spTree>
    <p:extLst>
      <p:ext uri="{BB962C8B-B14F-4D97-AF65-F5344CB8AC3E}">
        <p14:creationId xmlns:p14="http://schemas.microsoft.com/office/powerpoint/2010/main" val="4197179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First </a:t>
            </a:r>
            <a:r>
              <a:rPr lang="en-US" dirty="0" smtClean="0"/>
              <a:t>Triumvirate</a:t>
            </a:r>
            <a:endParaRPr lang="en-US" dirty="0"/>
          </a:p>
        </p:txBody>
      </p:sp>
      <p:sp>
        <p:nvSpPr>
          <p:cNvPr id="3" name="Content Placeholder 2"/>
          <p:cNvSpPr>
            <a:spLocks noGrp="1"/>
          </p:cNvSpPr>
          <p:nvPr>
            <p:ph sz="quarter" idx="13"/>
          </p:nvPr>
        </p:nvSpPr>
        <p:spPr>
          <a:xfrm>
            <a:off x="913774" y="2367092"/>
            <a:ext cx="6260749" cy="4047776"/>
          </a:xfrm>
        </p:spPr>
        <p:txBody>
          <a:bodyPr>
            <a:normAutofit fontScale="92500" lnSpcReduction="10000"/>
          </a:bodyPr>
          <a:lstStyle/>
          <a:p>
            <a:r>
              <a:rPr lang="en-US" dirty="0" smtClean="0"/>
              <a:t>59 BCE—Caesar, Pompey, and Crassus all elected consuls</a:t>
            </a:r>
          </a:p>
          <a:p>
            <a:pPr lvl="1"/>
            <a:r>
              <a:rPr lang="en-US" dirty="0" smtClean="0"/>
              <a:t>Caesar makes an alliance so all three of them can rule</a:t>
            </a:r>
          </a:p>
          <a:p>
            <a:pPr lvl="2"/>
            <a:r>
              <a:rPr lang="en-US" dirty="0" smtClean="0"/>
              <a:t>This alliance is shaky at best</a:t>
            </a:r>
          </a:p>
          <a:p>
            <a:r>
              <a:rPr lang="en-US" dirty="0" smtClean="0"/>
              <a:t>Crassus supports Caesar financially under the table</a:t>
            </a:r>
          </a:p>
          <a:p>
            <a:r>
              <a:rPr lang="en-US" dirty="0" smtClean="0"/>
              <a:t>Civil war between the three breaks out</a:t>
            </a:r>
          </a:p>
          <a:p>
            <a:pPr lvl="1"/>
            <a:r>
              <a:rPr lang="en-US" dirty="0" smtClean="0"/>
              <a:t>Crassus dies in 53 BCE</a:t>
            </a:r>
          </a:p>
          <a:p>
            <a:pPr lvl="1"/>
            <a:r>
              <a:rPr lang="en-US" dirty="0" smtClean="0"/>
              <a:t>Pompey flees to Egypt and gets murdered 48 BCE</a:t>
            </a:r>
          </a:p>
          <a:p>
            <a:r>
              <a:rPr lang="en-US" dirty="0" smtClean="0"/>
              <a:t>Caesar wins the title of </a:t>
            </a:r>
            <a:r>
              <a:rPr lang="en-US" i="1" dirty="0" smtClean="0"/>
              <a:t>Dictator </a:t>
            </a:r>
            <a:r>
              <a:rPr lang="en-US" i="1" dirty="0" err="1" smtClean="0"/>
              <a:t>Perpetuus</a:t>
            </a:r>
            <a:r>
              <a:rPr lang="en-US" i="1" dirty="0" smtClean="0"/>
              <a:t> </a:t>
            </a:r>
            <a:r>
              <a:rPr lang="en-US" dirty="0" smtClean="0"/>
              <a:t>48 BCE</a:t>
            </a:r>
            <a:endParaRPr lang="en-US" dirty="0"/>
          </a:p>
        </p:txBody>
      </p:sp>
      <p:pic>
        <p:nvPicPr>
          <p:cNvPr id="4" name="Picture 3"/>
          <p:cNvPicPr>
            <a:picLocks noChangeAspect="1"/>
          </p:cNvPicPr>
          <p:nvPr/>
        </p:nvPicPr>
        <p:blipFill rotWithShape="1">
          <a:blip r:embed="rId3"/>
          <a:srcRect l="10106" t="25830"/>
          <a:stretch/>
        </p:blipFill>
        <p:spPr>
          <a:xfrm>
            <a:off x="6921304" y="3190328"/>
            <a:ext cx="5172222" cy="2401304"/>
          </a:xfrm>
          <a:prstGeom prst="rect">
            <a:avLst/>
          </a:prstGeom>
        </p:spPr>
      </p:pic>
    </p:spTree>
    <p:extLst>
      <p:ext uri="{BB962C8B-B14F-4D97-AF65-F5344CB8AC3E}">
        <p14:creationId xmlns:p14="http://schemas.microsoft.com/office/powerpoint/2010/main" val="3138569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Caesar’s Rule</a:t>
            </a:r>
            <a:endParaRPr lang="en-US" dirty="0"/>
          </a:p>
        </p:txBody>
      </p:sp>
      <p:sp>
        <p:nvSpPr>
          <p:cNvPr id="3" name="Content Placeholder 2"/>
          <p:cNvSpPr>
            <a:spLocks noGrp="1"/>
          </p:cNvSpPr>
          <p:nvPr>
            <p:ph sz="quarter" idx="13"/>
          </p:nvPr>
        </p:nvSpPr>
        <p:spPr/>
        <p:txBody>
          <a:bodyPr>
            <a:normAutofit fontScale="92500" lnSpcReduction="20000"/>
          </a:bodyPr>
          <a:lstStyle/>
          <a:p>
            <a:r>
              <a:rPr lang="en-US" dirty="0" smtClean="0"/>
              <a:t>Merciful towards Pompey’s supporters</a:t>
            </a:r>
          </a:p>
          <a:p>
            <a:pPr lvl="1"/>
            <a:r>
              <a:rPr lang="en-US" dirty="0" smtClean="0"/>
              <a:t>Brutus and Cassius</a:t>
            </a:r>
          </a:p>
          <a:p>
            <a:r>
              <a:rPr lang="en-US" dirty="0" smtClean="0"/>
              <a:t>Relieved the debt of the Roman Empire</a:t>
            </a:r>
          </a:p>
          <a:p>
            <a:r>
              <a:rPr lang="en-US" dirty="0" smtClean="0"/>
              <a:t>Reformed the senate</a:t>
            </a:r>
          </a:p>
          <a:p>
            <a:r>
              <a:rPr lang="en-US" dirty="0" smtClean="0"/>
              <a:t>Reformed the calendar</a:t>
            </a:r>
          </a:p>
          <a:p>
            <a:r>
              <a:rPr lang="en-US" dirty="0" smtClean="0"/>
              <a:t>Reorganized local governments</a:t>
            </a:r>
          </a:p>
          <a:p>
            <a:r>
              <a:rPr lang="en-US" dirty="0" smtClean="0"/>
              <a:t>Resurrected 2 city states (Carthage and Corinth)</a:t>
            </a:r>
          </a:p>
          <a:p>
            <a:r>
              <a:rPr lang="en-US" dirty="0" smtClean="0"/>
              <a:t>Gave citizenship to several foreigners</a:t>
            </a:r>
            <a:endParaRPr lang="en-US" dirty="0"/>
          </a:p>
        </p:txBody>
      </p:sp>
      <p:pic>
        <p:nvPicPr>
          <p:cNvPr id="4" name="Picture 3"/>
          <p:cNvPicPr>
            <a:picLocks noChangeAspect="1"/>
          </p:cNvPicPr>
          <p:nvPr/>
        </p:nvPicPr>
        <p:blipFill>
          <a:blip r:embed="rId3"/>
          <a:stretch>
            <a:fillRect/>
          </a:stretch>
        </p:blipFill>
        <p:spPr>
          <a:xfrm>
            <a:off x="6885330" y="1719238"/>
            <a:ext cx="4762720" cy="4719813"/>
          </a:xfrm>
          <a:prstGeom prst="rect">
            <a:avLst/>
          </a:prstGeom>
        </p:spPr>
      </p:pic>
    </p:spTree>
    <p:extLst>
      <p:ext uri="{BB962C8B-B14F-4D97-AF65-F5344CB8AC3E}">
        <p14:creationId xmlns:p14="http://schemas.microsoft.com/office/powerpoint/2010/main" val="3666444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Caesar’s End</a:t>
            </a:r>
            <a:endParaRPr lang="en-US" dirty="0"/>
          </a:p>
        </p:txBody>
      </p:sp>
      <p:sp>
        <p:nvSpPr>
          <p:cNvPr id="3" name="Content Placeholder 2"/>
          <p:cNvSpPr>
            <a:spLocks noGrp="1"/>
          </p:cNvSpPr>
          <p:nvPr>
            <p:ph sz="quarter" idx="13"/>
          </p:nvPr>
        </p:nvSpPr>
        <p:spPr>
          <a:xfrm>
            <a:off x="913774" y="2367092"/>
            <a:ext cx="5610118" cy="3424107"/>
          </a:xfrm>
        </p:spPr>
        <p:txBody>
          <a:bodyPr>
            <a:normAutofit lnSpcReduction="10000"/>
          </a:bodyPr>
          <a:lstStyle/>
          <a:p>
            <a:r>
              <a:rPr lang="en-US" dirty="0" smtClean="0"/>
              <a:t>Only ruled for 4 years</a:t>
            </a:r>
          </a:p>
          <a:p>
            <a:r>
              <a:rPr lang="en-US" dirty="0" smtClean="0"/>
              <a:t>March 15, 44 BCE—Caesar is assassinated</a:t>
            </a:r>
          </a:p>
          <a:p>
            <a:pPr lvl="1"/>
            <a:r>
              <a:rPr lang="en-US" dirty="0" smtClean="0"/>
              <a:t>60 men conspired against him</a:t>
            </a:r>
          </a:p>
          <a:p>
            <a:pPr lvl="1"/>
            <a:r>
              <a:rPr lang="en-US" dirty="0" smtClean="0"/>
              <a:t>Stabbed 23 times</a:t>
            </a:r>
          </a:p>
          <a:p>
            <a:pPr lvl="2"/>
            <a:r>
              <a:rPr lang="en-US" dirty="0" smtClean="0"/>
              <a:t>Only one was life threatening (senators don’t make very good assassins)</a:t>
            </a:r>
          </a:p>
          <a:p>
            <a:r>
              <a:rPr lang="en-US" dirty="0" smtClean="0"/>
              <a:t>Became a martyr for the people</a:t>
            </a:r>
          </a:p>
          <a:p>
            <a:pPr lvl="1"/>
            <a:r>
              <a:rPr lang="en-US" dirty="0" smtClean="0"/>
              <a:t>Marc Antony helps avenge Caesar with the </a:t>
            </a:r>
            <a:r>
              <a:rPr lang="en-US" dirty="0" smtClean="0"/>
              <a:t>people</a:t>
            </a:r>
            <a:endParaRPr lang="en-US" dirty="0" smtClean="0"/>
          </a:p>
        </p:txBody>
      </p:sp>
      <p:pic>
        <p:nvPicPr>
          <p:cNvPr id="4" name="Picture 3"/>
          <p:cNvPicPr>
            <a:picLocks noChangeAspect="1"/>
          </p:cNvPicPr>
          <p:nvPr/>
        </p:nvPicPr>
        <p:blipFill>
          <a:blip r:embed="rId3"/>
          <a:stretch>
            <a:fillRect/>
          </a:stretch>
        </p:blipFill>
        <p:spPr>
          <a:xfrm>
            <a:off x="6523891" y="2367092"/>
            <a:ext cx="5325135" cy="3424107"/>
          </a:xfrm>
          <a:prstGeom prst="rect">
            <a:avLst/>
          </a:prstGeom>
        </p:spPr>
      </p:pic>
    </p:spTree>
    <p:extLst>
      <p:ext uri="{BB962C8B-B14F-4D97-AF65-F5344CB8AC3E}">
        <p14:creationId xmlns:p14="http://schemas.microsoft.com/office/powerpoint/2010/main" val="4009275472"/>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131</TotalTime>
  <Words>1983</Words>
  <Application>Microsoft Office PowerPoint</Application>
  <PresentationFormat>Widescreen</PresentationFormat>
  <Paragraphs>137</Paragraphs>
  <Slides>11</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Tw Cen MT</vt:lpstr>
      <vt:lpstr>Droplet</vt:lpstr>
      <vt:lpstr>Roman history</vt:lpstr>
      <vt:lpstr>Key Vocabulary</vt:lpstr>
      <vt:lpstr>500 BCE</vt:lpstr>
      <vt:lpstr>300 BCE</vt:lpstr>
      <vt:lpstr>Roman Empire Expands</vt:lpstr>
      <vt:lpstr>A leader emerges: Julius Caesar</vt:lpstr>
      <vt:lpstr>The First Triumvirate</vt:lpstr>
      <vt:lpstr>Caesar’s Rule</vt:lpstr>
      <vt:lpstr>Caesar’s End</vt:lpstr>
      <vt:lpstr>Fun Facts</vt:lpstr>
      <vt:lpstr>Shakespeare’s Version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 history</dc:title>
  <dc:creator>Mccune, Mariah</dc:creator>
  <cp:lastModifiedBy>Mccune, Mariah</cp:lastModifiedBy>
  <cp:revision>13</cp:revision>
  <dcterms:created xsi:type="dcterms:W3CDTF">2017-10-25T17:59:16Z</dcterms:created>
  <dcterms:modified xsi:type="dcterms:W3CDTF">2017-10-25T20:41:50Z</dcterms:modified>
</cp:coreProperties>
</file>